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</p:sldIdLst>
  <p:sldSz cx="12192000" cy="6858000"/>
  <p:notesSz cx="121920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8" d="100"/>
          <a:sy n="68" d="100"/>
        </p:scale>
        <p:origin x="792" y="7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700" b="0" i="0">
                <a:solidFill>
                  <a:srgbClr val="0A48CA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rgbClr val="292929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11/3/2024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159385">
              <a:lnSpc>
                <a:spcPts val="1835"/>
              </a:lnSpc>
            </a:pPr>
            <a:fld id="{81D60167-4931-47E6-BA6A-407CBD079E47}" type="slidenum">
              <a:rPr spc="20" dirty="0"/>
              <a:t>‹#›</a:t>
            </a:fld>
            <a:endParaRPr spc="2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700" b="0" i="0">
                <a:solidFill>
                  <a:srgbClr val="0A48CA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rgbClr val="292929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11/3/2024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159385">
              <a:lnSpc>
                <a:spcPts val="1835"/>
              </a:lnSpc>
            </a:pPr>
            <a:fld id="{81D60167-4931-47E6-BA6A-407CBD079E47}" type="slidenum">
              <a:rPr spc="20" dirty="0"/>
              <a:t>‹#›</a:t>
            </a:fld>
            <a:endParaRPr spc="2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700" b="0" i="0">
                <a:solidFill>
                  <a:srgbClr val="0A48CA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11/3/2024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159385">
              <a:lnSpc>
                <a:spcPts val="1835"/>
              </a:lnSpc>
            </a:pPr>
            <a:fld id="{81D60167-4931-47E6-BA6A-407CBD079E47}" type="slidenum">
              <a:rPr spc="20" dirty="0"/>
              <a:t>‹#›</a:t>
            </a:fld>
            <a:endParaRPr spc="20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700" b="0" i="0">
                <a:solidFill>
                  <a:srgbClr val="0A48CA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11/3/2024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159385">
              <a:lnSpc>
                <a:spcPts val="1835"/>
              </a:lnSpc>
            </a:pPr>
            <a:fld id="{81D60167-4931-47E6-BA6A-407CBD079E47}" type="slidenum">
              <a:rPr spc="20" dirty="0"/>
              <a:t>‹#›</a:t>
            </a:fld>
            <a:endParaRPr spc="2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11/3/2024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159385">
              <a:lnSpc>
                <a:spcPts val="1835"/>
              </a:lnSpc>
            </a:pPr>
            <a:fld id="{81D60167-4931-47E6-BA6A-407CBD079E47}" type="slidenum">
              <a:rPr spc="20" dirty="0"/>
              <a:t>‹#›</a:t>
            </a:fld>
            <a:endParaRPr spc="20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12187239" cy="6857997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48969" y="417652"/>
            <a:ext cx="10494060" cy="589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700" b="0" i="0">
                <a:solidFill>
                  <a:srgbClr val="0A48CA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673978" y="1685925"/>
            <a:ext cx="5111750" cy="37350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rgbClr val="292929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11/3/2024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084306" y="6104028"/>
            <a:ext cx="333374" cy="255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159385">
              <a:lnSpc>
                <a:spcPts val="1835"/>
              </a:lnSpc>
            </a:pPr>
            <a:fld id="{81D60167-4931-47E6-BA6A-407CBD079E47}" type="slidenum">
              <a:rPr spc="20" dirty="0"/>
              <a:t>‹#›</a:t>
            </a:fld>
            <a:endParaRPr spc="2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jpg"/><Relationship Id="rId11" Type="http://schemas.openxmlformats.org/officeDocument/2006/relationships/image" Target="../media/image39.png"/><Relationship Id="rId5" Type="http://schemas.openxmlformats.org/officeDocument/2006/relationships/image" Target="../media/image33.jpg"/><Relationship Id="rId10" Type="http://schemas.openxmlformats.org/officeDocument/2006/relationships/image" Target="../media/image38.jpg"/><Relationship Id="rId4" Type="http://schemas.openxmlformats.org/officeDocument/2006/relationships/image" Target="../media/image32.png"/><Relationship Id="rId9" Type="http://schemas.openxmlformats.org/officeDocument/2006/relationships/image" Target="../media/image37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jpg"/><Relationship Id="rId4" Type="http://schemas.openxmlformats.org/officeDocument/2006/relationships/image" Target="../media/image42.jp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g"/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g"/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jpg"/><Relationship Id="rId5" Type="http://schemas.openxmlformats.org/officeDocument/2006/relationships/image" Target="../media/image79.jpg"/><Relationship Id="rId4" Type="http://schemas.openxmlformats.org/officeDocument/2006/relationships/image" Target="../media/image78.jp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g"/><Relationship Id="rId2" Type="http://schemas.openxmlformats.org/officeDocument/2006/relationships/image" Target="../media/image81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List_of_Falcon/_9/_and_Falcon_Heavy_launches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42136" y="4589145"/>
            <a:ext cx="2410664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lang="en-US" dirty="0">
                <a:solidFill>
                  <a:srgbClr val="E7E6E6"/>
                </a:solidFill>
                <a:latin typeface="Microsoft Sans Serif"/>
                <a:cs typeface="Microsoft Sans Serif"/>
              </a:rPr>
              <a:t>Abhishek Das</a:t>
            </a:r>
            <a:endParaRPr sz="1800" dirty="0">
              <a:latin typeface="Microsoft Sans Serif"/>
              <a:cs typeface="Microsoft Sans Serif"/>
            </a:endParaRPr>
          </a:p>
          <a:p>
            <a:pPr marL="38100">
              <a:lnSpc>
                <a:spcPct val="100000"/>
              </a:lnSpc>
            </a:pPr>
            <a:r>
              <a:rPr lang="en-US" spc="-90" dirty="0">
                <a:solidFill>
                  <a:srgbClr val="E7E6E6"/>
                </a:solidFill>
                <a:latin typeface="Microsoft Sans Serif"/>
                <a:cs typeface="Microsoft Sans Serif"/>
              </a:rPr>
              <a:t>November</a:t>
            </a:r>
            <a:r>
              <a:rPr sz="1800" spc="60" dirty="0">
                <a:solidFill>
                  <a:srgbClr val="E7E6E6"/>
                </a:solidFill>
                <a:latin typeface="Microsoft Sans Serif"/>
                <a:cs typeface="Microsoft Sans Serif"/>
              </a:rPr>
              <a:t> </a:t>
            </a:r>
            <a:r>
              <a:rPr lang="en-US" spc="60" dirty="0">
                <a:solidFill>
                  <a:srgbClr val="E7E6E6"/>
                </a:solidFill>
                <a:latin typeface="Microsoft Sans Serif"/>
                <a:cs typeface="Microsoft Sans Serif"/>
              </a:rPr>
              <a:t>3</a:t>
            </a:r>
            <a:r>
              <a:rPr lang="en-US" spc="60" baseline="25462" dirty="0">
                <a:solidFill>
                  <a:srgbClr val="E7E6E6"/>
                </a:solidFill>
                <a:latin typeface="Microsoft Sans Serif"/>
                <a:cs typeface="Microsoft Sans Serif"/>
              </a:rPr>
              <a:t>rd</a:t>
            </a:r>
            <a:r>
              <a:rPr sz="1800" dirty="0">
                <a:solidFill>
                  <a:srgbClr val="E7E6E6"/>
                </a:solidFill>
                <a:latin typeface="Microsoft Sans Serif"/>
                <a:cs typeface="Microsoft Sans Serif"/>
              </a:rPr>
              <a:t>,</a:t>
            </a:r>
            <a:r>
              <a:rPr sz="1800" spc="70" dirty="0">
                <a:solidFill>
                  <a:srgbClr val="E7E6E6"/>
                </a:solidFill>
                <a:latin typeface="Microsoft Sans Serif"/>
                <a:cs typeface="Microsoft Sans Serif"/>
              </a:rPr>
              <a:t> </a:t>
            </a:r>
            <a:r>
              <a:rPr sz="1800" spc="60" dirty="0">
                <a:solidFill>
                  <a:srgbClr val="E7E6E6"/>
                </a:solidFill>
                <a:latin typeface="Microsoft Sans Serif"/>
                <a:cs typeface="Microsoft Sans Serif"/>
              </a:rPr>
              <a:t>202</a:t>
            </a:r>
            <a:r>
              <a:rPr lang="en-US" sz="1800" spc="60" dirty="0">
                <a:solidFill>
                  <a:srgbClr val="E7E6E6"/>
                </a:solidFill>
                <a:latin typeface="Microsoft Sans Serif"/>
                <a:cs typeface="Microsoft Sans Serif"/>
              </a:rPr>
              <a:t>4</a:t>
            </a:r>
            <a:endParaRPr sz="1800" dirty="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90016" y="676655"/>
            <a:ext cx="2104644" cy="62941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1275410"/>
            <a:ext cx="10042525" cy="45739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0665" indent="-227965">
              <a:lnSpc>
                <a:spcPts val="251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Conducted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Exploratory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(EDA)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find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patters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define</a:t>
            </a:r>
            <a:endParaRPr sz="2200">
              <a:latin typeface="Microsoft Sans Serif"/>
              <a:cs typeface="Microsoft Sans Serif"/>
            </a:endParaRPr>
          </a:p>
          <a:p>
            <a:pPr marL="241300">
              <a:lnSpc>
                <a:spcPts val="2510"/>
              </a:lnSpc>
            </a:pP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labels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training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supervised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models</a:t>
            </a:r>
            <a:endParaRPr sz="2200">
              <a:latin typeface="Microsoft Sans Serif"/>
              <a:cs typeface="Microsoft Sans Serif"/>
            </a:endParaRPr>
          </a:p>
          <a:p>
            <a:pPr marL="241300" marR="5080" indent="-228600">
              <a:lnSpc>
                <a:spcPct val="90000"/>
              </a:lnSpc>
              <a:spcBef>
                <a:spcPts val="1010"/>
              </a:spcBef>
              <a:buFont typeface="Arial MT"/>
              <a:buChar char="•"/>
              <a:tabLst>
                <a:tab pos="241300" algn="l"/>
              </a:tabLst>
            </a:pP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set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contained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various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mission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converted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into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Training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Labels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1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meaning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successfully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landed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0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meaning booster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was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unsuccessful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landing.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Following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scenarios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considered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create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labels:</a:t>
            </a:r>
            <a:endParaRPr sz="2200">
              <a:latin typeface="Microsoft Sans Serif"/>
              <a:cs typeface="Microsoft Sans Serif"/>
            </a:endParaRPr>
          </a:p>
          <a:p>
            <a:pPr marL="698500" marR="239395" lvl="1" indent="-228600">
              <a:lnSpc>
                <a:spcPts val="2160"/>
              </a:lnSpc>
              <a:spcBef>
                <a:spcPts val="545"/>
              </a:spcBef>
              <a:buFont typeface="Arial MT"/>
              <a:buChar char="•"/>
              <a:tabLst>
                <a:tab pos="698500" algn="l"/>
              </a:tabLst>
            </a:pP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True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Ocean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means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mission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was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successfully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landed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specific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region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0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ocean</a:t>
            </a:r>
            <a:endParaRPr sz="2000">
              <a:latin typeface="Microsoft Sans Serif"/>
              <a:cs typeface="Microsoft Sans Serif"/>
            </a:endParaRPr>
          </a:p>
          <a:p>
            <a:pPr marL="697865" lvl="1" indent="-227965">
              <a:lnSpc>
                <a:spcPts val="2280"/>
              </a:lnSpc>
              <a:spcBef>
                <a:spcPts val="220"/>
              </a:spcBef>
              <a:buFont typeface="Arial MT"/>
              <a:buChar char="•"/>
              <a:tabLst>
                <a:tab pos="697865" algn="l"/>
              </a:tabLst>
            </a:pP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False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Ocean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means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mission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 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was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unsuccessfully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landed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specific</a:t>
            </a:r>
            <a:endParaRPr sz="2000">
              <a:latin typeface="Microsoft Sans Serif"/>
              <a:cs typeface="Microsoft Sans Serif"/>
            </a:endParaRPr>
          </a:p>
          <a:p>
            <a:pPr marL="698500">
              <a:lnSpc>
                <a:spcPts val="2280"/>
              </a:lnSpc>
            </a:pP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region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of the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ocean</a:t>
            </a:r>
            <a:endParaRPr sz="2000">
              <a:latin typeface="Microsoft Sans Serif"/>
              <a:cs typeface="Microsoft Sans Serif"/>
            </a:endParaRPr>
          </a:p>
          <a:p>
            <a:pPr marL="697865" lvl="1" indent="-227965">
              <a:lnSpc>
                <a:spcPct val="100000"/>
              </a:lnSpc>
              <a:spcBef>
                <a:spcPts val="265"/>
              </a:spcBef>
              <a:buFont typeface="Arial MT"/>
              <a:buChar char="•"/>
              <a:tabLst>
                <a:tab pos="697865" algn="l"/>
              </a:tabLst>
            </a:pPr>
            <a:r>
              <a:rPr sz="2000" spc="-229" dirty="0">
                <a:solidFill>
                  <a:srgbClr val="292929"/>
                </a:solidFill>
                <a:latin typeface="Microsoft Sans Serif"/>
                <a:cs typeface="Microsoft Sans Serif"/>
              </a:rPr>
              <a:t>RTLS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means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mission</a:t>
            </a:r>
            <a:r>
              <a:rPr sz="20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 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was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successfully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landed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ground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pad</a:t>
            </a:r>
            <a:endParaRPr sz="2000">
              <a:latin typeface="Microsoft Sans Serif"/>
              <a:cs typeface="Microsoft Sans Serif"/>
            </a:endParaRPr>
          </a:p>
          <a:p>
            <a:pPr marL="697865" lvl="1" indent="-227965">
              <a:lnSpc>
                <a:spcPct val="100000"/>
              </a:lnSpc>
              <a:spcBef>
                <a:spcPts val="260"/>
              </a:spcBef>
              <a:buFont typeface="Arial MT"/>
              <a:buChar char="•"/>
              <a:tabLst>
                <a:tab pos="697865" algn="l"/>
              </a:tabLst>
            </a:pPr>
            <a:r>
              <a:rPr sz="20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False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29" dirty="0">
                <a:solidFill>
                  <a:srgbClr val="292929"/>
                </a:solidFill>
                <a:latin typeface="Microsoft Sans Serif"/>
                <a:cs typeface="Microsoft Sans Serif"/>
              </a:rPr>
              <a:t>RTLS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means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mission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</a:t>
            </a:r>
            <a:r>
              <a:rPr sz="20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was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unsuccessfully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landed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ground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pad</a:t>
            </a:r>
            <a:endParaRPr sz="2000">
              <a:latin typeface="Microsoft Sans Serif"/>
              <a:cs typeface="Microsoft Sans Serif"/>
            </a:endParaRPr>
          </a:p>
          <a:p>
            <a:pPr marL="697865" lvl="1" indent="-227965">
              <a:lnSpc>
                <a:spcPct val="100000"/>
              </a:lnSpc>
              <a:spcBef>
                <a:spcPts val="254"/>
              </a:spcBef>
              <a:buFont typeface="Arial MT"/>
              <a:buChar char="•"/>
              <a:tabLst>
                <a:tab pos="697865" algn="l"/>
              </a:tabLst>
            </a:pP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True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80" dirty="0">
                <a:solidFill>
                  <a:srgbClr val="292929"/>
                </a:solidFill>
                <a:latin typeface="Microsoft Sans Serif"/>
                <a:cs typeface="Microsoft Sans Serif"/>
              </a:rPr>
              <a:t>ASDS</a:t>
            </a:r>
            <a:r>
              <a:rPr sz="20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means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mission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was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successfully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landed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drone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ship</a:t>
            </a:r>
            <a:endParaRPr sz="2000">
              <a:latin typeface="Microsoft Sans Serif"/>
              <a:cs typeface="Microsoft Sans Serif"/>
            </a:endParaRPr>
          </a:p>
          <a:p>
            <a:pPr marL="697865" lvl="1" indent="-227965">
              <a:lnSpc>
                <a:spcPct val="100000"/>
              </a:lnSpc>
              <a:spcBef>
                <a:spcPts val="254"/>
              </a:spcBef>
              <a:buFont typeface="Arial MT"/>
              <a:buChar char="•"/>
              <a:tabLst>
                <a:tab pos="697865" algn="l"/>
              </a:tabLst>
            </a:pPr>
            <a:r>
              <a:rPr sz="20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False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80" dirty="0">
                <a:solidFill>
                  <a:srgbClr val="292929"/>
                </a:solidFill>
                <a:latin typeface="Microsoft Sans Serif"/>
                <a:cs typeface="Microsoft Sans Serif"/>
              </a:rPr>
              <a:t>ASDS</a:t>
            </a:r>
            <a:r>
              <a:rPr sz="20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means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mission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was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unsuccessfully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landed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drone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ship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10</a:t>
            </a:fld>
            <a:endParaRPr spc="45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45" dirty="0"/>
              <a:t>Data</a:t>
            </a:r>
            <a:r>
              <a:rPr spc="-175" dirty="0"/>
              <a:t> </a:t>
            </a:r>
            <a:r>
              <a:rPr spc="-85" dirty="0"/>
              <a:t>Wrangling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09706" y="6081166"/>
            <a:ext cx="26924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40" dirty="0">
                <a:solidFill>
                  <a:srgbClr val="1C7CDB"/>
                </a:solidFill>
                <a:latin typeface="Microsoft Sans Serif"/>
                <a:cs typeface="Microsoft Sans Serif"/>
              </a:rPr>
              <a:t>11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398"/>
            <a:ext cx="488823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45" dirty="0"/>
              <a:t>Data</a:t>
            </a:r>
            <a:r>
              <a:rPr spc="-80" dirty="0"/>
              <a:t> </a:t>
            </a:r>
            <a:r>
              <a:rPr spc="-55" dirty="0"/>
              <a:t>Wrangling</a:t>
            </a:r>
            <a:r>
              <a:rPr spc="-50" dirty="0"/>
              <a:t> </a:t>
            </a:r>
            <a:r>
              <a:rPr spc="760" dirty="0"/>
              <a:t>–</a:t>
            </a:r>
            <a:r>
              <a:rPr spc="-75" dirty="0"/>
              <a:t> </a:t>
            </a:r>
            <a:r>
              <a:rPr spc="-10" dirty="0"/>
              <a:t>cont’d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969010" y="1088136"/>
            <a:ext cx="9542145" cy="1472565"/>
            <a:chOff x="969010" y="1088136"/>
            <a:chExt cx="9542145" cy="1472565"/>
          </a:xfrm>
        </p:grpSpPr>
        <p:sp>
          <p:nvSpPr>
            <p:cNvPr id="5" name="object 5"/>
            <p:cNvSpPr/>
            <p:nvPr/>
          </p:nvSpPr>
          <p:spPr>
            <a:xfrm>
              <a:off x="1738884" y="1088136"/>
              <a:ext cx="8772525" cy="1472565"/>
            </a:xfrm>
            <a:custGeom>
              <a:avLst/>
              <a:gdLst/>
              <a:ahLst/>
              <a:cxnLst/>
              <a:rect l="l" t="t" r="r" b="b"/>
              <a:pathLst>
                <a:path w="8772525" h="1472564">
                  <a:moveTo>
                    <a:pt x="8036052" y="0"/>
                  </a:moveTo>
                  <a:lnTo>
                    <a:pt x="8036052" y="368046"/>
                  </a:lnTo>
                  <a:lnTo>
                    <a:pt x="0" y="368046"/>
                  </a:lnTo>
                  <a:lnTo>
                    <a:pt x="0" y="1104138"/>
                  </a:lnTo>
                  <a:lnTo>
                    <a:pt x="8036052" y="1104138"/>
                  </a:lnTo>
                  <a:lnTo>
                    <a:pt x="8036052" y="1472184"/>
                  </a:lnTo>
                  <a:lnTo>
                    <a:pt x="8772144" y="736091"/>
                  </a:lnTo>
                  <a:lnTo>
                    <a:pt x="8036052" y="0"/>
                  </a:lnTo>
                  <a:close/>
                </a:path>
              </a:pathLst>
            </a:custGeom>
            <a:solidFill>
              <a:srgbClr val="CFD4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975360" y="1530095"/>
              <a:ext cx="3322320" cy="588645"/>
            </a:xfrm>
            <a:custGeom>
              <a:avLst/>
              <a:gdLst/>
              <a:ahLst/>
              <a:cxnLst/>
              <a:rect l="l" t="t" r="r" b="b"/>
              <a:pathLst>
                <a:path w="3322320" h="588644">
                  <a:moveTo>
                    <a:pt x="3224276" y="0"/>
                  </a:moveTo>
                  <a:lnTo>
                    <a:pt x="98043" y="0"/>
                  </a:lnTo>
                  <a:lnTo>
                    <a:pt x="59878" y="7711"/>
                  </a:lnTo>
                  <a:lnTo>
                    <a:pt x="28714" y="28733"/>
                  </a:lnTo>
                  <a:lnTo>
                    <a:pt x="7704" y="59900"/>
                  </a:lnTo>
                  <a:lnTo>
                    <a:pt x="0" y="98043"/>
                  </a:lnTo>
                  <a:lnTo>
                    <a:pt x="0" y="490219"/>
                  </a:lnTo>
                  <a:lnTo>
                    <a:pt x="7704" y="528363"/>
                  </a:lnTo>
                  <a:lnTo>
                    <a:pt x="28714" y="559530"/>
                  </a:lnTo>
                  <a:lnTo>
                    <a:pt x="59878" y="580552"/>
                  </a:lnTo>
                  <a:lnTo>
                    <a:pt x="98043" y="588263"/>
                  </a:lnTo>
                  <a:lnTo>
                    <a:pt x="3224276" y="588263"/>
                  </a:lnTo>
                  <a:lnTo>
                    <a:pt x="3262419" y="580552"/>
                  </a:lnTo>
                  <a:lnTo>
                    <a:pt x="3293586" y="559530"/>
                  </a:lnTo>
                  <a:lnTo>
                    <a:pt x="3314608" y="528363"/>
                  </a:lnTo>
                  <a:lnTo>
                    <a:pt x="3322319" y="490219"/>
                  </a:lnTo>
                  <a:lnTo>
                    <a:pt x="3322319" y="98043"/>
                  </a:lnTo>
                  <a:lnTo>
                    <a:pt x="3314608" y="59900"/>
                  </a:lnTo>
                  <a:lnTo>
                    <a:pt x="3293586" y="28733"/>
                  </a:lnTo>
                  <a:lnTo>
                    <a:pt x="3262419" y="7711"/>
                  </a:lnTo>
                  <a:lnTo>
                    <a:pt x="3224276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975360" y="1530095"/>
              <a:ext cx="3322320" cy="588645"/>
            </a:xfrm>
            <a:custGeom>
              <a:avLst/>
              <a:gdLst/>
              <a:ahLst/>
              <a:cxnLst/>
              <a:rect l="l" t="t" r="r" b="b"/>
              <a:pathLst>
                <a:path w="3322320" h="588644">
                  <a:moveTo>
                    <a:pt x="0" y="98043"/>
                  </a:moveTo>
                  <a:lnTo>
                    <a:pt x="7704" y="59900"/>
                  </a:lnTo>
                  <a:lnTo>
                    <a:pt x="28714" y="28733"/>
                  </a:lnTo>
                  <a:lnTo>
                    <a:pt x="59878" y="7711"/>
                  </a:lnTo>
                  <a:lnTo>
                    <a:pt x="98043" y="0"/>
                  </a:lnTo>
                  <a:lnTo>
                    <a:pt x="3224276" y="0"/>
                  </a:lnTo>
                  <a:lnTo>
                    <a:pt x="3262419" y="7711"/>
                  </a:lnTo>
                  <a:lnTo>
                    <a:pt x="3293586" y="28733"/>
                  </a:lnTo>
                  <a:lnTo>
                    <a:pt x="3314608" y="59900"/>
                  </a:lnTo>
                  <a:lnTo>
                    <a:pt x="3322319" y="98043"/>
                  </a:lnTo>
                  <a:lnTo>
                    <a:pt x="3322319" y="490219"/>
                  </a:lnTo>
                  <a:lnTo>
                    <a:pt x="3314608" y="528363"/>
                  </a:lnTo>
                  <a:lnTo>
                    <a:pt x="3293586" y="559530"/>
                  </a:lnTo>
                  <a:lnTo>
                    <a:pt x="3262419" y="580552"/>
                  </a:lnTo>
                  <a:lnTo>
                    <a:pt x="3224276" y="588263"/>
                  </a:lnTo>
                  <a:lnTo>
                    <a:pt x="98043" y="588263"/>
                  </a:lnTo>
                  <a:lnTo>
                    <a:pt x="59878" y="580552"/>
                  </a:lnTo>
                  <a:lnTo>
                    <a:pt x="28714" y="559530"/>
                  </a:lnTo>
                  <a:lnTo>
                    <a:pt x="7704" y="528363"/>
                  </a:lnTo>
                  <a:lnTo>
                    <a:pt x="0" y="490219"/>
                  </a:lnTo>
                  <a:lnTo>
                    <a:pt x="0" y="98043"/>
                  </a:lnTo>
                  <a:close/>
                </a:path>
              </a:pathLst>
            </a:custGeom>
            <a:ln w="126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1085494" y="1638045"/>
            <a:ext cx="3101340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dirty="0">
                <a:solidFill>
                  <a:srgbClr val="FFFFFF"/>
                </a:solidFill>
                <a:latin typeface="Calibri"/>
                <a:cs typeface="Calibri"/>
              </a:rPr>
              <a:t>1.</a:t>
            </a:r>
            <a:r>
              <a:rPr sz="19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FFFFFF"/>
                </a:solidFill>
                <a:latin typeface="Calibri"/>
                <a:cs typeface="Calibri"/>
              </a:rPr>
              <a:t>Load</a:t>
            </a:r>
            <a:r>
              <a:rPr sz="19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spc="-10" dirty="0">
                <a:solidFill>
                  <a:srgbClr val="FFFFFF"/>
                </a:solidFill>
                <a:latin typeface="Calibri"/>
                <a:cs typeface="Calibri"/>
              </a:rPr>
              <a:t>dataset</a:t>
            </a:r>
            <a:r>
              <a:rPr sz="19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19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9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spc="-10" dirty="0">
                <a:solidFill>
                  <a:srgbClr val="FFFFFF"/>
                </a:solidFill>
                <a:latin typeface="Calibri"/>
                <a:cs typeface="Calibri"/>
              </a:rPr>
              <a:t>Dataframe</a:t>
            </a:r>
            <a:endParaRPr sz="190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4457446" y="1523746"/>
            <a:ext cx="3335020" cy="601345"/>
            <a:chOff x="4457446" y="1523746"/>
            <a:chExt cx="3335020" cy="601345"/>
          </a:xfrm>
        </p:grpSpPr>
        <p:sp>
          <p:nvSpPr>
            <p:cNvPr id="10" name="object 10"/>
            <p:cNvSpPr/>
            <p:nvPr/>
          </p:nvSpPr>
          <p:spPr>
            <a:xfrm>
              <a:off x="4463796" y="1530096"/>
              <a:ext cx="3322320" cy="588645"/>
            </a:xfrm>
            <a:custGeom>
              <a:avLst/>
              <a:gdLst/>
              <a:ahLst/>
              <a:cxnLst/>
              <a:rect l="l" t="t" r="r" b="b"/>
              <a:pathLst>
                <a:path w="3322320" h="588644">
                  <a:moveTo>
                    <a:pt x="3224276" y="0"/>
                  </a:moveTo>
                  <a:lnTo>
                    <a:pt x="98043" y="0"/>
                  </a:lnTo>
                  <a:lnTo>
                    <a:pt x="59900" y="7711"/>
                  </a:lnTo>
                  <a:lnTo>
                    <a:pt x="28733" y="28733"/>
                  </a:lnTo>
                  <a:lnTo>
                    <a:pt x="7711" y="59900"/>
                  </a:lnTo>
                  <a:lnTo>
                    <a:pt x="0" y="98043"/>
                  </a:lnTo>
                  <a:lnTo>
                    <a:pt x="0" y="490219"/>
                  </a:lnTo>
                  <a:lnTo>
                    <a:pt x="7711" y="528363"/>
                  </a:lnTo>
                  <a:lnTo>
                    <a:pt x="28733" y="559530"/>
                  </a:lnTo>
                  <a:lnTo>
                    <a:pt x="59900" y="580552"/>
                  </a:lnTo>
                  <a:lnTo>
                    <a:pt x="98043" y="588263"/>
                  </a:lnTo>
                  <a:lnTo>
                    <a:pt x="3224276" y="588263"/>
                  </a:lnTo>
                  <a:lnTo>
                    <a:pt x="3262419" y="580552"/>
                  </a:lnTo>
                  <a:lnTo>
                    <a:pt x="3293586" y="559530"/>
                  </a:lnTo>
                  <a:lnTo>
                    <a:pt x="3314608" y="528363"/>
                  </a:lnTo>
                  <a:lnTo>
                    <a:pt x="3322320" y="490219"/>
                  </a:lnTo>
                  <a:lnTo>
                    <a:pt x="3322320" y="98043"/>
                  </a:lnTo>
                  <a:lnTo>
                    <a:pt x="3314608" y="59900"/>
                  </a:lnTo>
                  <a:lnTo>
                    <a:pt x="3293586" y="28733"/>
                  </a:lnTo>
                  <a:lnTo>
                    <a:pt x="3262419" y="7711"/>
                  </a:lnTo>
                  <a:lnTo>
                    <a:pt x="3224276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463796" y="1530096"/>
              <a:ext cx="3322320" cy="588645"/>
            </a:xfrm>
            <a:custGeom>
              <a:avLst/>
              <a:gdLst/>
              <a:ahLst/>
              <a:cxnLst/>
              <a:rect l="l" t="t" r="r" b="b"/>
              <a:pathLst>
                <a:path w="3322320" h="588644">
                  <a:moveTo>
                    <a:pt x="0" y="98043"/>
                  </a:moveTo>
                  <a:lnTo>
                    <a:pt x="7711" y="59900"/>
                  </a:lnTo>
                  <a:lnTo>
                    <a:pt x="28733" y="28733"/>
                  </a:lnTo>
                  <a:lnTo>
                    <a:pt x="59900" y="7711"/>
                  </a:lnTo>
                  <a:lnTo>
                    <a:pt x="98043" y="0"/>
                  </a:lnTo>
                  <a:lnTo>
                    <a:pt x="3224276" y="0"/>
                  </a:lnTo>
                  <a:lnTo>
                    <a:pt x="3262419" y="7711"/>
                  </a:lnTo>
                  <a:lnTo>
                    <a:pt x="3293586" y="28733"/>
                  </a:lnTo>
                  <a:lnTo>
                    <a:pt x="3314608" y="59900"/>
                  </a:lnTo>
                  <a:lnTo>
                    <a:pt x="3322320" y="98043"/>
                  </a:lnTo>
                  <a:lnTo>
                    <a:pt x="3322320" y="490219"/>
                  </a:lnTo>
                  <a:lnTo>
                    <a:pt x="3314608" y="528363"/>
                  </a:lnTo>
                  <a:lnTo>
                    <a:pt x="3293586" y="559530"/>
                  </a:lnTo>
                  <a:lnTo>
                    <a:pt x="3262419" y="580552"/>
                  </a:lnTo>
                  <a:lnTo>
                    <a:pt x="3224276" y="588263"/>
                  </a:lnTo>
                  <a:lnTo>
                    <a:pt x="98043" y="588263"/>
                  </a:lnTo>
                  <a:lnTo>
                    <a:pt x="59900" y="580552"/>
                  </a:lnTo>
                  <a:lnTo>
                    <a:pt x="28733" y="559530"/>
                  </a:lnTo>
                  <a:lnTo>
                    <a:pt x="7711" y="528363"/>
                  </a:lnTo>
                  <a:lnTo>
                    <a:pt x="0" y="490219"/>
                  </a:lnTo>
                  <a:lnTo>
                    <a:pt x="0" y="98043"/>
                  </a:lnTo>
                  <a:close/>
                </a:path>
              </a:pathLst>
            </a:custGeom>
            <a:ln w="126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4982971" y="1638045"/>
            <a:ext cx="2282825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dirty="0">
                <a:solidFill>
                  <a:srgbClr val="FFFFFF"/>
                </a:solidFill>
                <a:latin typeface="Calibri"/>
                <a:cs typeface="Calibri"/>
              </a:rPr>
              <a:t>2.</a:t>
            </a:r>
            <a:r>
              <a:rPr sz="19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FFFFFF"/>
                </a:solidFill>
                <a:latin typeface="Calibri"/>
                <a:cs typeface="Calibri"/>
              </a:rPr>
              <a:t>Find</a:t>
            </a:r>
            <a:r>
              <a:rPr sz="19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spc="-10" dirty="0">
                <a:solidFill>
                  <a:srgbClr val="FFFFFF"/>
                </a:solidFill>
                <a:latin typeface="Calibri"/>
                <a:cs typeface="Calibri"/>
              </a:rPr>
              <a:t>patterns</a:t>
            </a:r>
            <a:r>
              <a:rPr sz="19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19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spc="-20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endParaRPr sz="1900">
              <a:latin typeface="Calibri"/>
              <a:cs typeface="Calibri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7945881" y="1523746"/>
            <a:ext cx="3335020" cy="601345"/>
            <a:chOff x="7945881" y="1523746"/>
            <a:chExt cx="3335020" cy="601345"/>
          </a:xfrm>
        </p:grpSpPr>
        <p:sp>
          <p:nvSpPr>
            <p:cNvPr id="14" name="object 14"/>
            <p:cNvSpPr/>
            <p:nvPr/>
          </p:nvSpPr>
          <p:spPr>
            <a:xfrm>
              <a:off x="7952231" y="1530096"/>
              <a:ext cx="3322320" cy="588645"/>
            </a:xfrm>
            <a:custGeom>
              <a:avLst/>
              <a:gdLst/>
              <a:ahLst/>
              <a:cxnLst/>
              <a:rect l="l" t="t" r="r" b="b"/>
              <a:pathLst>
                <a:path w="3322320" h="588644">
                  <a:moveTo>
                    <a:pt x="3224276" y="0"/>
                  </a:moveTo>
                  <a:lnTo>
                    <a:pt x="98044" y="0"/>
                  </a:lnTo>
                  <a:lnTo>
                    <a:pt x="59900" y="7711"/>
                  </a:lnTo>
                  <a:lnTo>
                    <a:pt x="28733" y="28733"/>
                  </a:lnTo>
                  <a:lnTo>
                    <a:pt x="7711" y="59900"/>
                  </a:lnTo>
                  <a:lnTo>
                    <a:pt x="0" y="98043"/>
                  </a:lnTo>
                  <a:lnTo>
                    <a:pt x="0" y="490219"/>
                  </a:lnTo>
                  <a:lnTo>
                    <a:pt x="7711" y="528363"/>
                  </a:lnTo>
                  <a:lnTo>
                    <a:pt x="28733" y="559530"/>
                  </a:lnTo>
                  <a:lnTo>
                    <a:pt x="59900" y="580552"/>
                  </a:lnTo>
                  <a:lnTo>
                    <a:pt x="98044" y="588263"/>
                  </a:lnTo>
                  <a:lnTo>
                    <a:pt x="3224276" y="588263"/>
                  </a:lnTo>
                  <a:lnTo>
                    <a:pt x="3262419" y="580552"/>
                  </a:lnTo>
                  <a:lnTo>
                    <a:pt x="3293586" y="559530"/>
                  </a:lnTo>
                  <a:lnTo>
                    <a:pt x="3314608" y="528363"/>
                  </a:lnTo>
                  <a:lnTo>
                    <a:pt x="3322320" y="490219"/>
                  </a:lnTo>
                  <a:lnTo>
                    <a:pt x="3322320" y="98043"/>
                  </a:lnTo>
                  <a:lnTo>
                    <a:pt x="3314608" y="59900"/>
                  </a:lnTo>
                  <a:lnTo>
                    <a:pt x="3293586" y="28733"/>
                  </a:lnTo>
                  <a:lnTo>
                    <a:pt x="3262419" y="7711"/>
                  </a:lnTo>
                  <a:lnTo>
                    <a:pt x="3224276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7952231" y="1530096"/>
              <a:ext cx="3322320" cy="588645"/>
            </a:xfrm>
            <a:custGeom>
              <a:avLst/>
              <a:gdLst/>
              <a:ahLst/>
              <a:cxnLst/>
              <a:rect l="l" t="t" r="r" b="b"/>
              <a:pathLst>
                <a:path w="3322320" h="588644">
                  <a:moveTo>
                    <a:pt x="0" y="98043"/>
                  </a:moveTo>
                  <a:lnTo>
                    <a:pt x="7711" y="59900"/>
                  </a:lnTo>
                  <a:lnTo>
                    <a:pt x="28733" y="28733"/>
                  </a:lnTo>
                  <a:lnTo>
                    <a:pt x="59900" y="7711"/>
                  </a:lnTo>
                  <a:lnTo>
                    <a:pt x="98044" y="0"/>
                  </a:lnTo>
                  <a:lnTo>
                    <a:pt x="3224276" y="0"/>
                  </a:lnTo>
                  <a:lnTo>
                    <a:pt x="3262419" y="7711"/>
                  </a:lnTo>
                  <a:lnTo>
                    <a:pt x="3293586" y="28733"/>
                  </a:lnTo>
                  <a:lnTo>
                    <a:pt x="3314608" y="59900"/>
                  </a:lnTo>
                  <a:lnTo>
                    <a:pt x="3322320" y="98043"/>
                  </a:lnTo>
                  <a:lnTo>
                    <a:pt x="3322320" y="490219"/>
                  </a:lnTo>
                  <a:lnTo>
                    <a:pt x="3314608" y="528363"/>
                  </a:lnTo>
                  <a:lnTo>
                    <a:pt x="3293586" y="559530"/>
                  </a:lnTo>
                  <a:lnTo>
                    <a:pt x="3262419" y="580552"/>
                  </a:lnTo>
                  <a:lnTo>
                    <a:pt x="3224276" y="588263"/>
                  </a:lnTo>
                  <a:lnTo>
                    <a:pt x="98044" y="588263"/>
                  </a:lnTo>
                  <a:lnTo>
                    <a:pt x="59900" y="580552"/>
                  </a:lnTo>
                  <a:lnTo>
                    <a:pt x="28733" y="559530"/>
                  </a:lnTo>
                  <a:lnTo>
                    <a:pt x="7711" y="528363"/>
                  </a:lnTo>
                  <a:lnTo>
                    <a:pt x="0" y="490219"/>
                  </a:lnTo>
                  <a:lnTo>
                    <a:pt x="0" y="98043"/>
                  </a:lnTo>
                  <a:close/>
                </a:path>
              </a:pathLst>
            </a:custGeom>
            <a:ln w="126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8047990" y="1638045"/>
            <a:ext cx="3133090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dirty="0">
                <a:solidFill>
                  <a:srgbClr val="FFFFFF"/>
                </a:solidFill>
                <a:latin typeface="Calibri"/>
                <a:cs typeface="Calibri"/>
              </a:rPr>
              <a:t>3.</a:t>
            </a:r>
            <a:r>
              <a:rPr sz="1900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FFFFFF"/>
                </a:solidFill>
                <a:latin typeface="Calibri"/>
                <a:cs typeface="Calibri"/>
              </a:rPr>
              <a:t>Create</a:t>
            </a:r>
            <a:r>
              <a:rPr sz="1900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FFFFFF"/>
                </a:solidFill>
                <a:latin typeface="Calibri"/>
                <a:cs typeface="Calibri"/>
              </a:rPr>
              <a:t>landing</a:t>
            </a:r>
            <a:r>
              <a:rPr sz="19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FFFFFF"/>
                </a:solidFill>
                <a:latin typeface="Calibri"/>
                <a:cs typeface="Calibri"/>
              </a:rPr>
              <a:t>outcome</a:t>
            </a:r>
            <a:r>
              <a:rPr sz="19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spc="-10" dirty="0">
                <a:solidFill>
                  <a:srgbClr val="FFFFFF"/>
                </a:solidFill>
                <a:latin typeface="Calibri"/>
                <a:cs typeface="Calibri"/>
              </a:rPr>
              <a:t>label</a:t>
            </a:r>
            <a:endParaRPr sz="1900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4171188" y="2302764"/>
            <a:ext cx="3987165" cy="4525010"/>
          </a:xfrm>
          <a:custGeom>
            <a:avLst/>
            <a:gdLst/>
            <a:ahLst/>
            <a:cxnLst/>
            <a:rect l="l" t="t" r="r" b="b"/>
            <a:pathLst>
              <a:path w="3987165" h="4525009">
                <a:moveTo>
                  <a:pt x="3986784" y="0"/>
                </a:moveTo>
                <a:lnTo>
                  <a:pt x="0" y="0"/>
                </a:lnTo>
                <a:lnTo>
                  <a:pt x="0" y="4524756"/>
                </a:lnTo>
                <a:lnTo>
                  <a:pt x="3986784" y="4524756"/>
                </a:lnTo>
                <a:lnTo>
                  <a:pt x="398678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4171188" y="2302764"/>
            <a:ext cx="3987165" cy="4525010"/>
          </a:xfrm>
          <a:prstGeom prst="rect">
            <a:avLst/>
          </a:prstGeom>
          <a:ln w="9525">
            <a:solidFill>
              <a:srgbClr val="4471C4"/>
            </a:solidFill>
          </a:ln>
        </p:spPr>
        <p:txBody>
          <a:bodyPr vert="horz" wrap="square" lIns="0" tIns="37465" rIns="0" bIns="0" rtlCol="0">
            <a:spAutoFit/>
          </a:bodyPr>
          <a:lstStyle/>
          <a:p>
            <a:pPr marL="321310" indent="-229235">
              <a:lnSpc>
                <a:spcPct val="100000"/>
              </a:lnSpc>
              <a:spcBef>
                <a:spcPts val="295"/>
              </a:spcBef>
              <a:buAutoNum type="arabicPeriod" startAt="2"/>
              <a:tabLst>
                <a:tab pos="321310" algn="l"/>
              </a:tabLst>
            </a:pPr>
            <a:r>
              <a:rPr sz="1200" dirty="0">
                <a:latin typeface="Calibri"/>
                <a:cs typeface="Calibri"/>
              </a:rPr>
              <a:t>Find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data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patterns:</a:t>
            </a:r>
            <a:endParaRPr sz="1200">
              <a:latin typeface="Calibri"/>
              <a:cs typeface="Calibri"/>
            </a:endParaRPr>
          </a:p>
          <a:p>
            <a:pPr marL="835660" lvl="1" indent="-286385">
              <a:lnSpc>
                <a:spcPct val="100000"/>
              </a:lnSpc>
              <a:buAutoNum type="romanLcPeriod"/>
              <a:tabLst>
                <a:tab pos="835660" algn="l"/>
              </a:tabLst>
            </a:pPr>
            <a:r>
              <a:rPr sz="1200" dirty="0">
                <a:latin typeface="Calibri"/>
                <a:cs typeface="Calibri"/>
              </a:rPr>
              <a:t>Calculate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the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number</a:t>
            </a:r>
            <a:r>
              <a:rPr sz="1200" spc="-4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of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launches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on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each</a:t>
            </a:r>
            <a:r>
              <a:rPr sz="1200" spc="-20" dirty="0">
                <a:latin typeface="Calibri"/>
                <a:cs typeface="Calibri"/>
              </a:rPr>
              <a:t> site</a:t>
            </a:r>
            <a:endParaRPr sz="12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buFont typeface="Calibri"/>
              <a:buAutoNum type="romanLcPeriod"/>
            </a:pPr>
            <a:endParaRPr sz="12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buFont typeface="Calibri"/>
              <a:buAutoNum type="romanLcPeriod"/>
            </a:pPr>
            <a:endParaRPr sz="12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buFont typeface="Calibri"/>
              <a:buAutoNum type="romanLcPeriod"/>
            </a:pPr>
            <a:endParaRPr sz="12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1340"/>
              </a:spcBef>
              <a:buFont typeface="Calibri"/>
              <a:buAutoNum type="romanLcPeriod"/>
            </a:pPr>
            <a:endParaRPr sz="1200">
              <a:latin typeface="Calibri"/>
              <a:cs typeface="Calibri"/>
            </a:endParaRPr>
          </a:p>
          <a:p>
            <a:pPr marL="835660" marR="330835" lvl="1" indent="-287020">
              <a:lnSpc>
                <a:spcPct val="100000"/>
              </a:lnSpc>
              <a:buAutoNum type="romanLcPeriod"/>
              <a:tabLst>
                <a:tab pos="835660" algn="l"/>
              </a:tabLst>
            </a:pPr>
            <a:r>
              <a:rPr sz="1200" dirty="0">
                <a:latin typeface="Calibri"/>
                <a:cs typeface="Calibri"/>
              </a:rPr>
              <a:t>Calculate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the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number</a:t>
            </a:r>
            <a:r>
              <a:rPr sz="1200" spc="-4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and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occurrence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of</a:t>
            </a:r>
            <a:r>
              <a:rPr sz="1200" spc="-20" dirty="0">
                <a:latin typeface="Calibri"/>
                <a:cs typeface="Calibri"/>
              </a:rPr>
              <a:t> each orbit</a:t>
            </a:r>
            <a:endParaRPr sz="12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buFont typeface="Calibri"/>
              <a:buAutoNum type="romanLcPeriod"/>
            </a:pPr>
            <a:endParaRPr sz="12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buFont typeface="Calibri"/>
              <a:buAutoNum type="romanLcPeriod"/>
            </a:pPr>
            <a:endParaRPr sz="12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buFont typeface="Calibri"/>
              <a:buAutoNum type="romanLcPeriod"/>
            </a:pPr>
            <a:endParaRPr sz="12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buFont typeface="Calibri"/>
              <a:buAutoNum type="romanLcPeriod"/>
            </a:pPr>
            <a:endParaRPr sz="12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buFont typeface="Calibri"/>
              <a:buAutoNum type="romanLcPeriod"/>
            </a:pPr>
            <a:endParaRPr sz="12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buFont typeface="Calibri"/>
              <a:buAutoNum type="romanLcPeriod"/>
            </a:pPr>
            <a:endParaRPr sz="12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buFont typeface="Calibri"/>
              <a:buAutoNum type="romanLcPeriod"/>
            </a:pPr>
            <a:endParaRPr sz="12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buFont typeface="Calibri"/>
              <a:buAutoNum type="romanLcPeriod"/>
            </a:pPr>
            <a:endParaRPr sz="12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buFont typeface="Calibri"/>
              <a:buAutoNum type="romanLcPeriod"/>
            </a:pPr>
            <a:endParaRPr sz="12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1195"/>
              </a:spcBef>
              <a:buFont typeface="Calibri"/>
              <a:buAutoNum type="romanLcPeriod"/>
            </a:pPr>
            <a:endParaRPr sz="1200">
              <a:latin typeface="Calibri"/>
              <a:cs typeface="Calibri"/>
            </a:endParaRPr>
          </a:p>
          <a:p>
            <a:pPr marL="835660" marR="640080" lvl="1" indent="-287020">
              <a:lnSpc>
                <a:spcPct val="100000"/>
              </a:lnSpc>
              <a:spcBef>
                <a:spcPts val="5"/>
              </a:spcBef>
              <a:buAutoNum type="romanLcPeriod"/>
              <a:tabLst>
                <a:tab pos="835660" algn="l"/>
              </a:tabLst>
            </a:pPr>
            <a:r>
              <a:rPr sz="1200" dirty="0">
                <a:latin typeface="Calibri"/>
                <a:cs typeface="Calibri"/>
              </a:rPr>
              <a:t>Calculate </a:t>
            </a:r>
            <a:r>
              <a:rPr sz="1200" spc="-10" dirty="0">
                <a:latin typeface="Calibri"/>
                <a:cs typeface="Calibri"/>
              </a:rPr>
              <a:t>number/occurrence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of</a:t>
            </a:r>
            <a:r>
              <a:rPr sz="1200" spc="1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mission </a:t>
            </a:r>
            <a:r>
              <a:rPr sz="1200" dirty="0">
                <a:latin typeface="Calibri"/>
                <a:cs typeface="Calibri"/>
              </a:rPr>
              <a:t>outcomes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per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orbit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spc="-20" dirty="0">
                <a:latin typeface="Calibri"/>
                <a:cs typeface="Calibri"/>
              </a:rPr>
              <a:t>type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8229600" y="2302764"/>
            <a:ext cx="3850004" cy="3785870"/>
          </a:xfrm>
          <a:custGeom>
            <a:avLst/>
            <a:gdLst/>
            <a:ahLst/>
            <a:cxnLst/>
            <a:rect l="l" t="t" r="r" b="b"/>
            <a:pathLst>
              <a:path w="3850004" h="3785870">
                <a:moveTo>
                  <a:pt x="3849624" y="0"/>
                </a:moveTo>
                <a:lnTo>
                  <a:pt x="0" y="0"/>
                </a:lnTo>
                <a:lnTo>
                  <a:pt x="0" y="3785616"/>
                </a:lnTo>
                <a:lnTo>
                  <a:pt x="3849624" y="3785616"/>
                </a:lnTo>
                <a:lnTo>
                  <a:pt x="384962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8229600" y="2302764"/>
            <a:ext cx="3850004" cy="3785870"/>
          </a:xfrm>
          <a:prstGeom prst="rect">
            <a:avLst/>
          </a:prstGeom>
          <a:ln w="9525">
            <a:solidFill>
              <a:srgbClr val="4471C4"/>
            </a:solidFill>
          </a:ln>
        </p:spPr>
        <p:txBody>
          <a:bodyPr vert="horz" wrap="square" lIns="0" tIns="37465" rIns="0" bIns="0" rtlCol="0">
            <a:spAutoFit/>
          </a:bodyPr>
          <a:lstStyle/>
          <a:p>
            <a:pPr marL="434975" marR="546735" indent="-342900">
              <a:lnSpc>
                <a:spcPct val="100000"/>
              </a:lnSpc>
              <a:spcBef>
                <a:spcPts val="295"/>
              </a:spcBef>
              <a:tabLst>
                <a:tab pos="434975" algn="l"/>
              </a:tabLst>
            </a:pPr>
            <a:r>
              <a:rPr sz="1200" spc="-25" dirty="0">
                <a:latin typeface="Calibri"/>
                <a:cs typeface="Calibri"/>
              </a:rPr>
              <a:t>3.</a:t>
            </a:r>
            <a:r>
              <a:rPr sz="1200" dirty="0">
                <a:latin typeface="Calibri"/>
                <a:cs typeface="Calibri"/>
              </a:rPr>
              <a:t>	</a:t>
            </a:r>
            <a:r>
              <a:rPr sz="1200" spc="-10" dirty="0">
                <a:latin typeface="Calibri"/>
                <a:cs typeface="Calibri"/>
              </a:rPr>
              <a:t>Create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landing</a:t>
            </a:r>
            <a:r>
              <a:rPr sz="1200" spc="-5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outcome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label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from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Outcome </a:t>
            </a:r>
            <a:r>
              <a:rPr sz="1200" dirty="0">
                <a:latin typeface="Calibri"/>
                <a:cs typeface="Calibri"/>
              </a:rPr>
              <a:t>column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in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the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Dataframe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12776" y="2302764"/>
            <a:ext cx="3987165" cy="1385570"/>
          </a:xfrm>
          <a:custGeom>
            <a:avLst/>
            <a:gdLst/>
            <a:ahLst/>
            <a:cxnLst/>
            <a:rect l="l" t="t" r="r" b="b"/>
            <a:pathLst>
              <a:path w="3987165" h="1385570">
                <a:moveTo>
                  <a:pt x="3986784" y="0"/>
                </a:moveTo>
                <a:lnTo>
                  <a:pt x="0" y="0"/>
                </a:lnTo>
                <a:lnTo>
                  <a:pt x="0" y="1385316"/>
                </a:lnTo>
                <a:lnTo>
                  <a:pt x="3986784" y="1385316"/>
                </a:lnTo>
                <a:lnTo>
                  <a:pt x="398678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112776" y="2302764"/>
            <a:ext cx="3987165" cy="1385570"/>
          </a:xfrm>
          <a:prstGeom prst="rect">
            <a:avLst/>
          </a:prstGeom>
          <a:ln w="9525">
            <a:solidFill>
              <a:srgbClr val="4471C4"/>
            </a:solidFill>
          </a:ln>
        </p:spPr>
        <p:txBody>
          <a:bodyPr vert="horz" wrap="square" lIns="0" tIns="37465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295"/>
              </a:spcBef>
              <a:tabLst>
                <a:tab pos="433705" algn="l"/>
              </a:tabLst>
            </a:pPr>
            <a:r>
              <a:rPr sz="1200" spc="-25" dirty="0">
                <a:latin typeface="Calibri"/>
                <a:cs typeface="Calibri"/>
              </a:rPr>
              <a:t>1.</a:t>
            </a:r>
            <a:r>
              <a:rPr sz="1200" dirty="0">
                <a:latin typeface="Calibri"/>
                <a:cs typeface="Calibri"/>
              </a:rPr>
              <a:t>	Load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SpaceX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dataset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(csv)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in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to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Dataframe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196595" y="2636520"/>
            <a:ext cx="10444480" cy="4051300"/>
            <a:chOff x="196595" y="2636520"/>
            <a:chExt cx="10444480" cy="4051300"/>
          </a:xfrm>
        </p:grpSpPr>
        <p:pic>
          <p:nvPicPr>
            <p:cNvPr id="24" name="object 2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6595" y="2636520"/>
              <a:ext cx="3779520" cy="352043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20995" y="2734056"/>
              <a:ext cx="2407920" cy="833627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79719" y="3875532"/>
              <a:ext cx="1748027" cy="1879092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22648" y="6454140"/>
              <a:ext cx="3662172" cy="233172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537448" y="2833116"/>
              <a:ext cx="2103120" cy="1280160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537448" y="4244340"/>
              <a:ext cx="1959863" cy="413004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587739" y="4721352"/>
              <a:ext cx="544068" cy="124968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09706" y="6081166"/>
            <a:ext cx="26924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40" dirty="0">
                <a:solidFill>
                  <a:srgbClr val="1C7CDB"/>
                </a:solidFill>
                <a:latin typeface="Microsoft Sans Serif"/>
                <a:cs typeface="Microsoft Sans Serif"/>
              </a:rPr>
              <a:t>12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8969" y="1309242"/>
            <a:ext cx="9980930" cy="43205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258445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1300" algn="l"/>
              </a:tabLst>
            </a:pP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part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Exploratory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(EDA),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following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charts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plotted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to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gain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further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insights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into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dataset:</a:t>
            </a:r>
            <a:endParaRPr sz="2200">
              <a:latin typeface="Microsoft Sans Serif"/>
              <a:cs typeface="Microsoft Sans Serif"/>
            </a:endParaRPr>
          </a:p>
          <a:p>
            <a:pPr marL="926465" lvl="1" indent="-456565">
              <a:lnSpc>
                <a:spcPct val="100000"/>
              </a:lnSpc>
              <a:spcBef>
                <a:spcPts val="1410"/>
              </a:spcBef>
              <a:buAutoNum type="arabicPeriod"/>
              <a:tabLst>
                <a:tab pos="926465" algn="l"/>
              </a:tabLst>
            </a:pP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Scatter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plot:</a:t>
            </a:r>
            <a:endParaRPr sz="2000">
              <a:latin typeface="Microsoft Sans Serif"/>
              <a:cs typeface="Microsoft Sans Serif"/>
            </a:endParaRPr>
          </a:p>
          <a:p>
            <a:pPr marL="1155065" lvl="2" indent="-227965">
              <a:lnSpc>
                <a:spcPct val="100000"/>
              </a:lnSpc>
              <a:spcBef>
                <a:spcPts val="30"/>
              </a:spcBef>
              <a:buFont typeface="Arial MT"/>
              <a:buChar char="•"/>
              <a:tabLst>
                <a:tab pos="1155065" algn="l"/>
              </a:tabLst>
            </a:pPr>
            <a:r>
              <a:rPr sz="16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Shows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relationship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 or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correlation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16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two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variables</a:t>
            </a:r>
            <a:r>
              <a:rPr sz="16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making</a:t>
            </a:r>
            <a:r>
              <a:rPr sz="16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patterns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easy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6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observe</a:t>
            </a:r>
            <a:endParaRPr sz="1600">
              <a:latin typeface="Microsoft Sans Serif"/>
              <a:cs typeface="Microsoft Sans Serif"/>
            </a:endParaRPr>
          </a:p>
          <a:p>
            <a:pPr marL="1155065" lvl="2" indent="-227965">
              <a:lnSpc>
                <a:spcPct val="100000"/>
              </a:lnSpc>
              <a:buFont typeface="Arial MT"/>
              <a:buChar char="•"/>
              <a:tabLst>
                <a:tab pos="1155065" algn="l"/>
              </a:tabLst>
            </a:pP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Plotted following</a:t>
            </a:r>
            <a:r>
              <a:rPr sz="16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charts</a:t>
            </a:r>
            <a:r>
              <a:rPr sz="16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to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visualize:</a:t>
            </a:r>
            <a:endParaRPr sz="1600">
              <a:latin typeface="Microsoft Sans Serif"/>
              <a:cs typeface="Microsoft Sans Serif"/>
            </a:endParaRPr>
          </a:p>
          <a:p>
            <a:pPr marL="1612265" lvl="3" indent="-227965">
              <a:lnSpc>
                <a:spcPct val="100000"/>
              </a:lnSpc>
              <a:spcBef>
                <a:spcPts val="10"/>
              </a:spcBef>
              <a:buFont typeface="Arial MT"/>
              <a:buChar char="•"/>
              <a:tabLst>
                <a:tab pos="1612265" algn="l"/>
              </a:tabLst>
            </a:pP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Relationship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14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Flight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endParaRPr sz="1400">
              <a:latin typeface="Microsoft Sans Serif"/>
              <a:cs typeface="Microsoft Sans Serif"/>
            </a:endParaRPr>
          </a:p>
          <a:p>
            <a:pPr marL="1612265" lvl="3" indent="-227965">
              <a:lnSpc>
                <a:spcPct val="100000"/>
              </a:lnSpc>
              <a:buFont typeface="Arial MT"/>
              <a:buChar char="•"/>
              <a:tabLst>
                <a:tab pos="1612265" algn="l"/>
              </a:tabLst>
            </a:pP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Relationship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14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endParaRPr sz="1400">
              <a:latin typeface="Microsoft Sans Serif"/>
              <a:cs typeface="Microsoft Sans Serif"/>
            </a:endParaRPr>
          </a:p>
          <a:p>
            <a:pPr marL="1612265" lvl="3" indent="-227965">
              <a:lnSpc>
                <a:spcPct val="100000"/>
              </a:lnSpc>
              <a:buFont typeface="Arial MT"/>
              <a:buChar char="•"/>
              <a:tabLst>
                <a:tab pos="1612265" algn="l"/>
              </a:tabLst>
            </a:pP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Relationship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14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Flight</a:t>
            </a:r>
            <a:r>
              <a:rPr sz="14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Number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Type</a:t>
            </a:r>
            <a:endParaRPr sz="1400">
              <a:latin typeface="Microsoft Sans Serif"/>
              <a:cs typeface="Microsoft Sans Serif"/>
            </a:endParaRPr>
          </a:p>
          <a:p>
            <a:pPr marL="1612265" lvl="3" indent="-227965">
              <a:lnSpc>
                <a:spcPts val="1660"/>
              </a:lnSpc>
              <a:spcBef>
                <a:spcPts val="5"/>
              </a:spcBef>
              <a:buFont typeface="Arial MT"/>
              <a:buChar char="•"/>
              <a:tabLst>
                <a:tab pos="1612265" algn="l"/>
              </a:tabLst>
            </a:pP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Relationship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14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4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Type</a:t>
            </a:r>
            <a:endParaRPr sz="1400">
              <a:latin typeface="Microsoft Sans Serif"/>
              <a:cs typeface="Microsoft Sans Serif"/>
            </a:endParaRPr>
          </a:p>
          <a:p>
            <a:pPr marL="812165" lvl="1" indent="-342265">
              <a:lnSpc>
                <a:spcPts val="2380"/>
              </a:lnSpc>
              <a:buAutoNum type="arabicPeriod"/>
              <a:tabLst>
                <a:tab pos="812165" algn="l"/>
              </a:tabLst>
            </a:pP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Bar</a:t>
            </a:r>
            <a:r>
              <a:rPr sz="20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Chart:</a:t>
            </a:r>
            <a:endParaRPr sz="2000">
              <a:latin typeface="Microsoft Sans Serif"/>
              <a:cs typeface="Microsoft Sans Serif"/>
            </a:endParaRPr>
          </a:p>
          <a:p>
            <a:pPr marL="1155700" marR="5080" lvl="2" indent="-228600" algn="just">
              <a:lnSpc>
                <a:spcPct val="100000"/>
              </a:lnSpc>
              <a:spcBef>
                <a:spcPts val="25"/>
              </a:spcBef>
              <a:buFont typeface="Arial MT"/>
              <a:buChar char="•"/>
              <a:tabLst>
                <a:tab pos="1155700" algn="l"/>
                <a:tab pos="1156970" algn="l"/>
              </a:tabLst>
            </a:pP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	</a:t>
            </a:r>
            <a:r>
              <a:rPr sz="16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Commonly</a:t>
            </a:r>
            <a:r>
              <a:rPr sz="16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used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compare</a:t>
            </a:r>
            <a:r>
              <a:rPr sz="16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values</a:t>
            </a:r>
            <a:r>
              <a:rPr sz="16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variable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 at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given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point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time.</a:t>
            </a:r>
            <a:r>
              <a:rPr sz="16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Bar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charts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makes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it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easy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6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see</a:t>
            </a:r>
            <a:r>
              <a:rPr sz="16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</a:t>
            </a:r>
            <a:r>
              <a:rPr sz="16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groups</a:t>
            </a:r>
            <a:r>
              <a:rPr sz="16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16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highest/common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6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how</a:t>
            </a:r>
            <a:r>
              <a:rPr sz="16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other</a:t>
            </a:r>
            <a:r>
              <a:rPr sz="16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groups</a:t>
            </a:r>
            <a:r>
              <a:rPr sz="16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compare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against</a:t>
            </a:r>
            <a:r>
              <a:rPr sz="16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each</a:t>
            </a:r>
            <a:r>
              <a:rPr sz="16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other.</a:t>
            </a:r>
            <a:r>
              <a:rPr sz="16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Length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6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each</a:t>
            </a:r>
            <a:r>
              <a:rPr sz="16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bar</a:t>
            </a:r>
            <a:r>
              <a:rPr sz="16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16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proportional</a:t>
            </a:r>
            <a:r>
              <a:rPr sz="16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6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6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value</a:t>
            </a:r>
            <a:r>
              <a:rPr sz="16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6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items</a:t>
            </a:r>
            <a:r>
              <a:rPr sz="16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that it</a:t>
            </a:r>
            <a:r>
              <a:rPr sz="16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represents</a:t>
            </a:r>
            <a:endParaRPr sz="1600">
              <a:latin typeface="Microsoft Sans Serif"/>
              <a:cs typeface="Microsoft Sans Serif"/>
            </a:endParaRPr>
          </a:p>
          <a:p>
            <a:pPr marL="1156970" lvl="2" indent="-229870" algn="just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1156970" algn="l"/>
              </a:tabLst>
            </a:pP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Plotted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following 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Bar</a:t>
            </a:r>
            <a:r>
              <a:rPr sz="16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chart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visualize:</a:t>
            </a:r>
            <a:endParaRPr sz="1600">
              <a:latin typeface="Microsoft Sans Serif"/>
              <a:cs typeface="Microsoft Sans Serif"/>
            </a:endParaRPr>
          </a:p>
          <a:p>
            <a:pPr marL="1611630" lvl="3" indent="-227329" algn="just">
              <a:lnSpc>
                <a:spcPts val="1660"/>
              </a:lnSpc>
              <a:spcBef>
                <a:spcPts val="5"/>
              </a:spcBef>
              <a:buFont typeface="Arial MT"/>
              <a:buChar char="•"/>
              <a:tabLst>
                <a:tab pos="1611630" algn="l"/>
              </a:tabLst>
            </a:pP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Relationship</a:t>
            </a:r>
            <a:r>
              <a:rPr sz="14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4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r>
              <a:rPr sz="14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4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each</a:t>
            </a:r>
            <a:r>
              <a:rPr sz="14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</a:t>
            </a:r>
            <a:r>
              <a:rPr sz="14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type</a:t>
            </a:r>
            <a:endParaRPr sz="1400">
              <a:latin typeface="Microsoft Sans Serif"/>
              <a:cs typeface="Microsoft Sans Serif"/>
            </a:endParaRPr>
          </a:p>
          <a:p>
            <a:pPr marL="926465" lvl="1" indent="-456565">
              <a:lnSpc>
                <a:spcPts val="2380"/>
              </a:lnSpc>
              <a:buAutoNum type="arabicPeriod"/>
              <a:tabLst>
                <a:tab pos="926465" algn="l"/>
              </a:tabLst>
            </a:pP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Line</a:t>
            </a:r>
            <a:r>
              <a:rPr sz="20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Chart: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763395" y="5607811"/>
            <a:ext cx="7906384" cy="7277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</a:tabLst>
            </a:pPr>
            <a:r>
              <a:rPr sz="16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Commonly</a:t>
            </a:r>
            <a:r>
              <a:rPr sz="16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used</a:t>
            </a:r>
            <a:r>
              <a:rPr sz="16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track</a:t>
            </a:r>
            <a:r>
              <a:rPr sz="1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changes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over</a:t>
            </a:r>
            <a:r>
              <a:rPr sz="16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period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time.</a:t>
            </a:r>
            <a:r>
              <a:rPr sz="16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It</a:t>
            </a:r>
            <a:r>
              <a:rPr sz="1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helps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depict</a:t>
            </a:r>
            <a:r>
              <a:rPr sz="16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trends</a:t>
            </a:r>
            <a:r>
              <a:rPr sz="16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over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time.</a:t>
            </a:r>
            <a:endParaRPr sz="16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buFont typeface="Arial MT"/>
              <a:buChar char="•"/>
              <a:tabLst>
                <a:tab pos="240665" algn="l"/>
              </a:tabLst>
            </a:pP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Plotted</a:t>
            </a:r>
            <a:r>
              <a:rPr sz="16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following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Line</a:t>
            </a:r>
            <a:r>
              <a:rPr sz="16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chart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observe:</a:t>
            </a:r>
            <a:endParaRPr sz="1600">
              <a:latin typeface="Microsoft Sans Serif"/>
              <a:cs typeface="Microsoft Sans Serif"/>
            </a:endParaRPr>
          </a:p>
          <a:p>
            <a:pPr marL="697865" lvl="1" indent="-227965">
              <a:lnSpc>
                <a:spcPct val="100000"/>
              </a:lnSpc>
              <a:spcBef>
                <a:spcPts val="10"/>
              </a:spcBef>
              <a:buFont typeface="Arial MT"/>
              <a:buChar char="•"/>
              <a:tabLst>
                <a:tab pos="697865" algn="l"/>
              </a:tabLst>
            </a:pP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Average launch</a:t>
            </a:r>
            <a:r>
              <a:rPr sz="14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yearly</a:t>
            </a:r>
            <a:r>
              <a:rPr sz="14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trend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80" dirty="0"/>
              <a:t>EDA</a:t>
            </a:r>
            <a:r>
              <a:rPr spc="30" dirty="0"/>
              <a:t> </a:t>
            </a:r>
            <a:r>
              <a:rPr dirty="0"/>
              <a:t>with</a:t>
            </a:r>
            <a:r>
              <a:rPr spc="20" dirty="0"/>
              <a:t> </a:t>
            </a:r>
            <a:r>
              <a:rPr spc="-40" dirty="0"/>
              <a:t>Data</a:t>
            </a:r>
            <a:r>
              <a:rPr spc="35" dirty="0"/>
              <a:t> </a:t>
            </a:r>
            <a:r>
              <a:rPr spc="-60" dirty="0"/>
              <a:t>Visualization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1319022"/>
            <a:ext cx="9738360" cy="46875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better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understand </a:t>
            </a: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set,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following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95" dirty="0">
                <a:solidFill>
                  <a:srgbClr val="292929"/>
                </a:solidFill>
                <a:latin typeface="Microsoft Sans Serif"/>
                <a:cs typeface="Microsoft Sans Serif"/>
              </a:rPr>
              <a:t>SQL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queries/operations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endParaRPr sz="220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</a:pP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performed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an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IBM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DB2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cloud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instance:</a:t>
            </a:r>
            <a:endParaRPr sz="2200">
              <a:latin typeface="Microsoft Sans Serif"/>
              <a:cs typeface="Microsoft Sans Serif"/>
            </a:endParaRPr>
          </a:p>
          <a:p>
            <a:pPr marL="812165" lvl="1" indent="-342265">
              <a:lnSpc>
                <a:spcPct val="100000"/>
              </a:lnSpc>
              <a:spcBef>
                <a:spcPts val="1435"/>
              </a:spcBef>
              <a:buAutoNum type="arabicPeriod"/>
              <a:tabLst>
                <a:tab pos="812165" algn="l"/>
              </a:tabLst>
            </a:pP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Display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names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unique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mission</a:t>
            </a:r>
            <a:endParaRPr sz="1800">
              <a:latin typeface="Microsoft Sans Serif"/>
              <a:cs typeface="Microsoft Sans Serif"/>
            </a:endParaRPr>
          </a:p>
          <a:p>
            <a:pPr marL="812165" lvl="1" indent="-342265">
              <a:lnSpc>
                <a:spcPct val="100000"/>
              </a:lnSpc>
              <a:spcBef>
                <a:spcPts val="275"/>
              </a:spcBef>
              <a:buAutoNum type="arabicPeriod"/>
              <a:tabLst>
                <a:tab pos="812165" algn="l"/>
              </a:tabLst>
            </a:pP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Display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5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records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where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begin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string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'CCA’</a:t>
            </a:r>
            <a:endParaRPr sz="1800">
              <a:latin typeface="Microsoft Sans Serif"/>
              <a:cs typeface="Microsoft Sans Serif"/>
            </a:endParaRPr>
          </a:p>
          <a:p>
            <a:pPr marL="812165" lvl="1" indent="-342265">
              <a:lnSpc>
                <a:spcPct val="100000"/>
              </a:lnSpc>
              <a:spcBef>
                <a:spcPts val="285"/>
              </a:spcBef>
              <a:buAutoNum type="arabicPeriod"/>
              <a:tabLst>
                <a:tab pos="812165" algn="l"/>
              </a:tabLst>
            </a:pP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Display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total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carried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boosters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launched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NASA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(CRS)</a:t>
            </a:r>
            <a:endParaRPr sz="1800">
              <a:latin typeface="Microsoft Sans Serif"/>
              <a:cs typeface="Microsoft Sans Serif"/>
            </a:endParaRPr>
          </a:p>
          <a:p>
            <a:pPr marL="812165" lvl="1" indent="-342265">
              <a:lnSpc>
                <a:spcPct val="100000"/>
              </a:lnSpc>
              <a:spcBef>
                <a:spcPts val="290"/>
              </a:spcBef>
              <a:buAutoNum type="arabicPeriod"/>
              <a:tabLst>
                <a:tab pos="812165" algn="l"/>
              </a:tabLst>
            </a:pP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Display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average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carried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F9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v1.1</a:t>
            </a:r>
            <a:endParaRPr sz="1800">
              <a:latin typeface="Microsoft Sans Serif"/>
              <a:cs typeface="Microsoft Sans Serif"/>
            </a:endParaRPr>
          </a:p>
          <a:p>
            <a:pPr marL="812165" lvl="1" indent="-342265">
              <a:lnSpc>
                <a:spcPct val="100000"/>
              </a:lnSpc>
              <a:spcBef>
                <a:spcPts val="280"/>
              </a:spcBef>
              <a:buAutoNum type="arabicPeriod"/>
              <a:tabLst>
                <a:tab pos="812165" algn="l"/>
              </a:tabLst>
            </a:pP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List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date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when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first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ground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pad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was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achieved.</a:t>
            </a:r>
            <a:endParaRPr sz="1800">
              <a:latin typeface="Microsoft Sans Serif"/>
              <a:cs typeface="Microsoft Sans Serif"/>
            </a:endParaRPr>
          </a:p>
          <a:p>
            <a:pPr marL="812800" marR="294005" lvl="1" indent="-342900">
              <a:lnSpc>
                <a:spcPts val="1939"/>
              </a:lnSpc>
              <a:spcBef>
                <a:spcPts val="535"/>
              </a:spcBef>
              <a:buAutoNum type="arabicPeriod"/>
              <a:tabLst>
                <a:tab pos="812800" algn="l"/>
              </a:tabLst>
            </a:pP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List</a:t>
            </a:r>
            <a:r>
              <a:rPr sz="18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names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boosters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drone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ship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mass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greater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than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4000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but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less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than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6000</a:t>
            </a:r>
            <a:endParaRPr sz="1800">
              <a:latin typeface="Microsoft Sans Serif"/>
              <a:cs typeface="Microsoft Sans Serif"/>
            </a:endParaRPr>
          </a:p>
          <a:p>
            <a:pPr marL="812165" lvl="1" indent="-342265">
              <a:lnSpc>
                <a:spcPct val="100000"/>
              </a:lnSpc>
              <a:spcBef>
                <a:spcPts val="265"/>
              </a:spcBef>
              <a:buAutoNum type="arabicPeriod"/>
              <a:tabLst>
                <a:tab pos="812165" algn="l"/>
              </a:tabLst>
            </a:pP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List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total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failure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mission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</a:t>
            </a:r>
            <a:endParaRPr sz="1800">
              <a:latin typeface="Microsoft Sans Serif"/>
              <a:cs typeface="Microsoft Sans Serif"/>
            </a:endParaRPr>
          </a:p>
          <a:p>
            <a:pPr marL="812800" marR="5080" lvl="1" indent="-342900">
              <a:lnSpc>
                <a:spcPts val="1939"/>
              </a:lnSpc>
              <a:spcBef>
                <a:spcPts val="525"/>
              </a:spcBef>
              <a:buAutoNum type="arabicPeriod"/>
              <a:tabLst>
                <a:tab pos="812800" algn="l"/>
              </a:tabLst>
            </a:pP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List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names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booster_versions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carried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maximum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mass.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Use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subquery</a:t>
            </a:r>
            <a:endParaRPr sz="1800">
              <a:latin typeface="Microsoft Sans Serif"/>
              <a:cs typeface="Microsoft Sans Serif"/>
            </a:endParaRPr>
          </a:p>
          <a:p>
            <a:pPr marL="812800" marR="553085" lvl="1" indent="-342900">
              <a:lnSpc>
                <a:spcPts val="1939"/>
              </a:lnSpc>
              <a:spcBef>
                <a:spcPts val="509"/>
              </a:spcBef>
              <a:buAutoNum type="arabicPeriod"/>
              <a:tabLst>
                <a:tab pos="812800" algn="l"/>
              </a:tabLst>
            </a:pP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List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failed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landing_outcomes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drone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ship,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their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versions,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 </a:t>
            </a:r>
            <a:r>
              <a:rPr sz="18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names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year</a:t>
            </a:r>
            <a:r>
              <a:rPr sz="18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2015</a:t>
            </a:r>
            <a:endParaRPr sz="1800">
              <a:latin typeface="Microsoft Sans Serif"/>
              <a:cs typeface="Microsoft Sans Serif"/>
            </a:endParaRPr>
          </a:p>
          <a:p>
            <a:pPr marL="810895" lvl="1" indent="-340995">
              <a:lnSpc>
                <a:spcPct val="100000"/>
              </a:lnSpc>
              <a:spcBef>
                <a:spcPts val="270"/>
              </a:spcBef>
              <a:buAutoNum type="arabicPeriod"/>
              <a:tabLst>
                <a:tab pos="810895" algn="l"/>
              </a:tabLst>
            </a:pPr>
            <a:r>
              <a:rPr sz="18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Rank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count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(such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Failure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(drone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ship)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or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(ground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pad))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649095" y="5953150"/>
            <a:ext cx="68814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date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2010-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06-</a:t>
            </a:r>
            <a:r>
              <a:rPr sz="18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04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2017-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03-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20,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descending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order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80" dirty="0"/>
              <a:t>EDA</a:t>
            </a:r>
            <a:r>
              <a:rPr spc="130" dirty="0"/>
              <a:t> </a:t>
            </a:r>
            <a:r>
              <a:rPr dirty="0"/>
              <a:t>with</a:t>
            </a:r>
            <a:r>
              <a:rPr spc="130" dirty="0"/>
              <a:t> </a:t>
            </a:r>
            <a:r>
              <a:rPr spc="-375" dirty="0"/>
              <a:t>SQL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0074529" y="6009233"/>
            <a:ext cx="1330325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400" b="1" spc="350" dirty="0">
                <a:solidFill>
                  <a:srgbClr val="0462C1"/>
                </a:solidFill>
                <a:latin typeface="Calibri"/>
                <a:cs typeface="Calibri"/>
              </a:rPr>
              <a:t> </a:t>
            </a:r>
            <a:r>
              <a:rPr lang="en-US" sz="2400" b="1" spc="350" dirty="0">
                <a:solidFill>
                  <a:srgbClr val="0462C1"/>
                </a:solidFill>
                <a:latin typeface="Calibri"/>
                <a:cs typeface="Calibri"/>
              </a:rPr>
              <a:t>     </a:t>
            </a:r>
            <a:r>
              <a:rPr sz="2400" spc="60" baseline="8680" dirty="0">
                <a:solidFill>
                  <a:srgbClr val="1C7CDB"/>
                </a:solidFill>
                <a:latin typeface="Microsoft Sans Serif"/>
                <a:cs typeface="Microsoft Sans Serif"/>
              </a:rPr>
              <a:t>13</a:t>
            </a:r>
            <a:endParaRPr sz="2400" baseline="8680" dirty="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6939" y="1254378"/>
            <a:ext cx="10220960" cy="4924425"/>
          </a:xfrm>
          <a:prstGeom prst="rect">
            <a:avLst/>
          </a:prstGeom>
        </p:spPr>
        <p:txBody>
          <a:bodyPr vert="horz" wrap="square" lIns="0" tIns="71755" rIns="0" bIns="0" rtlCol="0">
            <a:spAutoFit/>
          </a:bodyPr>
          <a:lstStyle/>
          <a:p>
            <a:pPr marL="239395" marR="481965" indent="-226695" algn="just">
              <a:lnSpc>
                <a:spcPts val="1920"/>
              </a:lnSpc>
              <a:spcBef>
                <a:spcPts val="565"/>
              </a:spcBef>
              <a:buFont typeface="Arial MT"/>
              <a:buChar char="•"/>
              <a:tabLst>
                <a:tab pos="241300" algn="l"/>
              </a:tabLst>
            </a:pP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Folium</a:t>
            </a:r>
            <a:r>
              <a:rPr sz="20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interactive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map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helps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analyze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geospatial</a:t>
            </a:r>
            <a:r>
              <a:rPr sz="20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more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interactive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 	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analytics</a:t>
            </a:r>
            <a:r>
              <a:rPr sz="20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better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understand</a:t>
            </a:r>
            <a:r>
              <a:rPr sz="20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factors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such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location</a:t>
            </a:r>
            <a:r>
              <a:rPr sz="20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proximity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that 	impact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rate.</a:t>
            </a:r>
            <a:endParaRPr sz="2000">
              <a:latin typeface="Microsoft Sans Serif"/>
              <a:cs typeface="Microsoft Sans Serif"/>
            </a:endParaRPr>
          </a:p>
          <a:p>
            <a:pPr marL="239395" indent="-226695" algn="just">
              <a:lnSpc>
                <a:spcPct val="100000"/>
              </a:lnSpc>
              <a:spcBef>
                <a:spcPts val="944"/>
              </a:spcBef>
              <a:buFont typeface="Arial MT"/>
              <a:buChar char="•"/>
              <a:tabLst>
                <a:tab pos="239395" algn="l"/>
              </a:tabLst>
            </a:pP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Following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map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object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created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added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map:</a:t>
            </a:r>
            <a:endParaRPr sz="2000">
              <a:latin typeface="Microsoft Sans Serif"/>
              <a:cs typeface="Microsoft Sans Serif"/>
            </a:endParaRPr>
          </a:p>
          <a:p>
            <a:pPr marL="699135" lvl="1" indent="-229235" algn="just">
              <a:lnSpc>
                <a:spcPct val="100000"/>
              </a:lnSpc>
              <a:spcBef>
                <a:spcPts val="994"/>
              </a:spcBef>
              <a:buFont typeface="Arial MT"/>
              <a:buChar char="•"/>
              <a:tabLst>
                <a:tab pos="699135" algn="l"/>
              </a:tabLst>
            </a:pPr>
            <a:r>
              <a:rPr sz="17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Mark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all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map.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allowed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visually</a:t>
            </a:r>
            <a:r>
              <a:rPr sz="17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see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</a:t>
            </a:r>
            <a:r>
              <a:rPr sz="17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map.</a:t>
            </a:r>
            <a:endParaRPr sz="1700">
              <a:latin typeface="Microsoft Sans Serif"/>
              <a:cs typeface="Microsoft Sans Serif"/>
            </a:endParaRPr>
          </a:p>
          <a:p>
            <a:pPr marL="1155700" lvl="2" indent="-228600">
              <a:lnSpc>
                <a:spcPct val="100000"/>
              </a:lnSpc>
              <a:spcBef>
                <a:spcPts val="1110"/>
              </a:spcBef>
              <a:buFont typeface="Arial MT"/>
              <a:buChar char="•"/>
              <a:tabLst>
                <a:tab pos="1155700" algn="l"/>
              </a:tabLst>
            </a:pPr>
            <a:r>
              <a:rPr sz="1300" dirty="0">
                <a:solidFill>
                  <a:srgbClr val="292929"/>
                </a:solidFill>
                <a:latin typeface="Microsoft Sans Serif"/>
                <a:cs typeface="Microsoft Sans Serif"/>
              </a:rPr>
              <a:t>Added</a:t>
            </a:r>
            <a:r>
              <a:rPr sz="13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‘folium.circle’</a:t>
            </a:r>
            <a:r>
              <a:rPr sz="13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3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‘folium.marker’</a:t>
            </a:r>
            <a:r>
              <a:rPr sz="13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3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292929"/>
                </a:solidFill>
                <a:latin typeface="Microsoft Sans Serif"/>
                <a:cs typeface="Microsoft Sans Serif"/>
              </a:rPr>
              <a:t>highlight</a:t>
            </a:r>
            <a:r>
              <a:rPr sz="13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circle</a:t>
            </a:r>
            <a:r>
              <a:rPr sz="13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area</a:t>
            </a:r>
            <a:r>
              <a:rPr sz="13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3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3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292929"/>
                </a:solidFill>
                <a:latin typeface="Microsoft Sans Serif"/>
                <a:cs typeface="Microsoft Sans Serif"/>
              </a:rPr>
              <a:t>text</a:t>
            </a:r>
            <a:r>
              <a:rPr sz="13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label</a:t>
            </a:r>
            <a:r>
              <a:rPr sz="13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over</a:t>
            </a:r>
            <a:r>
              <a:rPr sz="13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each</a:t>
            </a:r>
            <a:r>
              <a:rPr sz="13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3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site.</a:t>
            </a:r>
            <a:endParaRPr sz="1300">
              <a:latin typeface="Microsoft Sans Serif"/>
              <a:cs typeface="Microsoft Sans Serif"/>
            </a:endParaRPr>
          </a:p>
          <a:p>
            <a:pPr marL="699135" lvl="1" indent="-229235" algn="just">
              <a:lnSpc>
                <a:spcPct val="100000"/>
              </a:lnSpc>
              <a:spcBef>
                <a:spcPts val="980"/>
              </a:spcBef>
              <a:buFont typeface="Arial MT"/>
              <a:buChar char="•"/>
              <a:tabLst>
                <a:tab pos="699135" algn="l"/>
              </a:tabLst>
            </a:pP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Added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‘MarkerCluster()’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show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launch </a:t>
            </a:r>
            <a:r>
              <a:rPr sz="17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7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(green)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failure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(red) 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markers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each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launch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site.</a:t>
            </a:r>
            <a:endParaRPr sz="1700">
              <a:latin typeface="Microsoft Sans Serif"/>
              <a:cs typeface="Microsoft Sans Serif"/>
            </a:endParaRPr>
          </a:p>
          <a:p>
            <a:pPr marL="699135" lvl="1" indent="-229235" algn="just">
              <a:lnSpc>
                <a:spcPts val="1889"/>
              </a:lnSpc>
              <a:spcBef>
                <a:spcPts val="985"/>
              </a:spcBef>
              <a:buFont typeface="Arial MT"/>
              <a:buChar char="•"/>
              <a:tabLst>
                <a:tab pos="699135" algn="l"/>
              </a:tabLst>
            </a:pPr>
            <a:r>
              <a:rPr sz="1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Calculated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distances</a:t>
            </a:r>
            <a:r>
              <a:rPr sz="17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its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proximities</a:t>
            </a:r>
            <a:r>
              <a:rPr sz="17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(e.g.,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coastline,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railroad,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highway,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city)</a:t>
            </a:r>
            <a:endParaRPr sz="1700">
              <a:latin typeface="Microsoft Sans Serif"/>
              <a:cs typeface="Microsoft Sans Serif"/>
            </a:endParaRPr>
          </a:p>
          <a:p>
            <a:pPr marL="1155700" lvl="2" indent="-228600">
              <a:lnSpc>
                <a:spcPts val="1255"/>
              </a:lnSpc>
              <a:buFont typeface="Arial MT"/>
              <a:buChar char="•"/>
              <a:tabLst>
                <a:tab pos="1155700" algn="l"/>
              </a:tabLst>
            </a:pPr>
            <a:r>
              <a:rPr sz="1300" dirty="0">
                <a:solidFill>
                  <a:srgbClr val="292929"/>
                </a:solidFill>
                <a:latin typeface="Microsoft Sans Serif"/>
                <a:cs typeface="Microsoft Sans Serif"/>
              </a:rPr>
              <a:t>Added </a:t>
            </a:r>
            <a:r>
              <a:rPr sz="13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‘MousePosition()</a:t>
            </a:r>
            <a:r>
              <a:rPr sz="1300" dirty="0">
                <a:solidFill>
                  <a:srgbClr val="292929"/>
                </a:solidFill>
                <a:latin typeface="Microsoft Sans Serif"/>
                <a:cs typeface="Microsoft Sans Serif"/>
              </a:rPr>
              <a:t> to</a:t>
            </a:r>
            <a:r>
              <a:rPr sz="13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292929"/>
                </a:solidFill>
                <a:latin typeface="Microsoft Sans Serif"/>
                <a:cs typeface="Microsoft Sans Serif"/>
              </a:rPr>
              <a:t>get</a:t>
            </a:r>
            <a:r>
              <a:rPr sz="13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coordinate</a:t>
            </a:r>
            <a:r>
              <a:rPr sz="13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13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3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mouse</a:t>
            </a:r>
            <a:r>
              <a:rPr sz="1300" dirty="0">
                <a:solidFill>
                  <a:srgbClr val="292929"/>
                </a:solidFill>
                <a:latin typeface="Microsoft Sans Serif"/>
                <a:cs typeface="Microsoft Sans Serif"/>
              </a:rPr>
              <a:t> position</a:t>
            </a:r>
            <a:r>
              <a:rPr sz="13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over</a:t>
            </a:r>
            <a:r>
              <a:rPr sz="13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3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292929"/>
                </a:solidFill>
                <a:latin typeface="Microsoft Sans Serif"/>
                <a:cs typeface="Microsoft Sans Serif"/>
              </a:rPr>
              <a:t>point</a:t>
            </a:r>
            <a:r>
              <a:rPr sz="13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13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3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map</a:t>
            </a:r>
            <a:endParaRPr sz="1300">
              <a:latin typeface="Microsoft Sans Serif"/>
              <a:cs typeface="Microsoft Sans Serif"/>
            </a:endParaRPr>
          </a:p>
          <a:p>
            <a:pPr marL="1155700" lvl="2" indent="-228600">
              <a:lnSpc>
                <a:spcPts val="1250"/>
              </a:lnSpc>
              <a:buFont typeface="Arial MT"/>
              <a:buChar char="•"/>
              <a:tabLst>
                <a:tab pos="1155700" algn="l"/>
              </a:tabLst>
            </a:pPr>
            <a:r>
              <a:rPr sz="1300" dirty="0">
                <a:solidFill>
                  <a:srgbClr val="292929"/>
                </a:solidFill>
                <a:latin typeface="Microsoft Sans Serif"/>
                <a:cs typeface="Microsoft Sans Serif"/>
              </a:rPr>
              <a:t>Added</a:t>
            </a:r>
            <a:r>
              <a:rPr sz="13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‘folium.Marker()’</a:t>
            </a:r>
            <a:r>
              <a:rPr sz="13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3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display</a:t>
            </a:r>
            <a:r>
              <a:rPr sz="13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distance</a:t>
            </a:r>
            <a:r>
              <a:rPr sz="13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292929"/>
                </a:solidFill>
                <a:latin typeface="Microsoft Sans Serif"/>
                <a:cs typeface="Microsoft Sans Serif"/>
              </a:rPr>
              <a:t>(in</a:t>
            </a:r>
            <a:r>
              <a:rPr sz="13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KM)</a:t>
            </a:r>
            <a:r>
              <a:rPr sz="13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13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3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292929"/>
                </a:solidFill>
                <a:latin typeface="Microsoft Sans Serif"/>
                <a:cs typeface="Microsoft Sans Serif"/>
              </a:rPr>
              <a:t>point</a:t>
            </a:r>
            <a:r>
              <a:rPr sz="13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13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3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map</a:t>
            </a:r>
            <a:r>
              <a:rPr sz="13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(e.g.,</a:t>
            </a:r>
            <a:r>
              <a:rPr sz="13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coastline,</a:t>
            </a:r>
            <a:r>
              <a:rPr sz="13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railroad,</a:t>
            </a:r>
            <a:r>
              <a:rPr sz="13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highway,</a:t>
            </a:r>
            <a:r>
              <a:rPr sz="13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city)</a:t>
            </a:r>
            <a:endParaRPr sz="1300">
              <a:latin typeface="Microsoft Sans Serif"/>
              <a:cs typeface="Microsoft Sans Serif"/>
            </a:endParaRPr>
          </a:p>
          <a:p>
            <a:pPr marL="1155700" lvl="2" indent="-228600">
              <a:lnSpc>
                <a:spcPts val="1250"/>
              </a:lnSpc>
              <a:buFont typeface="Arial MT"/>
              <a:buChar char="•"/>
              <a:tabLst>
                <a:tab pos="1155700" algn="l"/>
              </a:tabLst>
            </a:pPr>
            <a:r>
              <a:rPr sz="1300" dirty="0">
                <a:solidFill>
                  <a:srgbClr val="292929"/>
                </a:solidFill>
                <a:latin typeface="Microsoft Sans Serif"/>
                <a:cs typeface="Microsoft Sans Serif"/>
              </a:rPr>
              <a:t>Added</a:t>
            </a:r>
            <a:r>
              <a:rPr sz="13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‘folium.Polyline()’</a:t>
            </a:r>
            <a:r>
              <a:rPr sz="13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3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292929"/>
                </a:solidFill>
                <a:latin typeface="Microsoft Sans Serif"/>
                <a:cs typeface="Microsoft Sans Serif"/>
              </a:rPr>
              <a:t>draw</a:t>
            </a:r>
            <a:r>
              <a:rPr sz="13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3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292929"/>
                </a:solidFill>
                <a:latin typeface="Microsoft Sans Serif"/>
                <a:cs typeface="Microsoft Sans Serif"/>
              </a:rPr>
              <a:t>line</a:t>
            </a:r>
            <a:r>
              <a:rPr sz="13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between</a:t>
            </a:r>
            <a:r>
              <a:rPr sz="13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3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292929"/>
                </a:solidFill>
                <a:latin typeface="Microsoft Sans Serif"/>
                <a:cs typeface="Microsoft Sans Serif"/>
              </a:rPr>
              <a:t>point</a:t>
            </a:r>
            <a:r>
              <a:rPr sz="13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13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3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map</a:t>
            </a:r>
            <a:r>
              <a:rPr sz="13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3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3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3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endParaRPr sz="1300">
              <a:latin typeface="Microsoft Sans Serif"/>
              <a:cs typeface="Microsoft Sans Serif"/>
            </a:endParaRPr>
          </a:p>
          <a:p>
            <a:pPr marL="1155700" lvl="2" indent="-228600">
              <a:lnSpc>
                <a:spcPts val="1405"/>
              </a:lnSpc>
              <a:buFont typeface="Arial MT"/>
              <a:buChar char="•"/>
              <a:tabLst>
                <a:tab pos="1155700" algn="l"/>
              </a:tabLst>
            </a:pPr>
            <a:r>
              <a:rPr sz="13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Repeated</a:t>
            </a:r>
            <a:r>
              <a:rPr sz="13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steps</a:t>
            </a:r>
            <a:r>
              <a:rPr sz="13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above</a:t>
            </a:r>
            <a:r>
              <a:rPr sz="13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3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292929"/>
                </a:solidFill>
                <a:latin typeface="Microsoft Sans Serif"/>
                <a:cs typeface="Microsoft Sans Serif"/>
              </a:rPr>
              <a:t>add</a:t>
            </a:r>
            <a:r>
              <a:rPr sz="13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markers</a:t>
            </a:r>
            <a:r>
              <a:rPr sz="13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3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292929"/>
                </a:solidFill>
                <a:latin typeface="Microsoft Sans Serif"/>
                <a:cs typeface="Microsoft Sans Serif"/>
              </a:rPr>
              <a:t>draw</a:t>
            </a:r>
            <a:r>
              <a:rPr sz="13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lines</a:t>
            </a:r>
            <a:r>
              <a:rPr sz="13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13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3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</a:t>
            </a:r>
            <a:r>
              <a:rPr sz="13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3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proximities</a:t>
            </a:r>
            <a:r>
              <a:rPr sz="13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270" dirty="0">
                <a:solidFill>
                  <a:srgbClr val="292929"/>
                </a:solidFill>
                <a:latin typeface="Microsoft Sans Serif"/>
                <a:cs typeface="Microsoft Sans Serif"/>
              </a:rPr>
              <a:t>–</a:t>
            </a:r>
            <a:r>
              <a:rPr sz="13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coastline,</a:t>
            </a:r>
            <a:r>
              <a:rPr sz="13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railroad,</a:t>
            </a:r>
            <a:r>
              <a:rPr sz="13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highway,</a:t>
            </a:r>
            <a:r>
              <a:rPr sz="13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city)</a:t>
            </a:r>
            <a:endParaRPr sz="13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894"/>
              </a:spcBef>
              <a:buFont typeface="Arial MT"/>
              <a:buChar char="•"/>
              <a:tabLst>
                <a:tab pos="240665" algn="l"/>
              </a:tabLst>
            </a:pP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Building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Interactive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Map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Folium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helped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answered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following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questions:</a:t>
            </a:r>
            <a:endParaRPr sz="20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204"/>
              </a:spcBef>
              <a:buFont typeface="Arial MT"/>
              <a:buChar char="•"/>
              <a:tabLst>
                <a:tab pos="698500" algn="l"/>
              </a:tabLst>
            </a:pP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launch 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close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proximity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railways?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4471C4"/>
                </a:solidFill>
                <a:latin typeface="Microsoft Sans Serif"/>
                <a:cs typeface="Microsoft Sans Serif"/>
              </a:rPr>
              <a:t>YES</a:t>
            </a:r>
            <a:endParaRPr sz="17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95"/>
              </a:spcBef>
              <a:buFont typeface="Arial MT"/>
              <a:buChar char="•"/>
              <a:tabLst>
                <a:tab pos="698500" algn="l"/>
              </a:tabLst>
            </a:pP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close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proximity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highways?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4471C4"/>
                </a:solidFill>
                <a:latin typeface="Microsoft Sans Serif"/>
                <a:cs typeface="Microsoft Sans Serif"/>
              </a:rPr>
              <a:t>YES</a:t>
            </a:r>
            <a:endParaRPr sz="17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90"/>
              </a:spcBef>
              <a:buFont typeface="Arial MT"/>
              <a:buChar char="•"/>
              <a:tabLst>
                <a:tab pos="698500" algn="l"/>
              </a:tabLst>
            </a:pP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 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close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proximity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coastline?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4471C4"/>
                </a:solidFill>
                <a:latin typeface="Microsoft Sans Serif"/>
                <a:cs typeface="Microsoft Sans Serif"/>
              </a:rPr>
              <a:t>YES</a:t>
            </a:r>
            <a:endParaRPr sz="17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95"/>
              </a:spcBef>
              <a:buFont typeface="Arial MT"/>
              <a:buChar char="•"/>
              <a:tabLst>
                <a:tab pos="698500" algn="l"/>
              </a:tabLst>
            </a:pP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Do</a:t>
            </a:r>
            <a:r>
              <a:rPr sz="17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keep</a:t>
            </a:r>
            <a:r>
              <a:rPr sz="17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certain</a:t>
            </a:r>
            <a:r>
              <a:rPr sz="1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distance </a:t>
            </a:r>
            <a:r>
              <a:rPr sz="17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away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17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cities?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4471C4"/>
                </a:solidFill>
                <a:latin typeface="Microsoft Sans Serif"/>
                <a:cs typeface="Microsoft Sans Serif"/>
              </a:rPr>
              <a:t>YES</a:t>
            </a:r>
            <a:endParaRPr sz="17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14</a:t>
            </a:fld>
            <a:endParaRPr spc="45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Build</a:t>
            </a:r>
            <a:r>
              <a:rPr spc="-120" dirty="0"/>
              <a:t> </a:t>
            </a:r>
            <a:r>
              <a:rPr dirty="0"/>
              <a:t>an</a:t>
            </a:r>
            <a:r>
              <a:rPr spc="-114" dirty="0"/>
              <a:t> </a:t>
            </a:r>
            <a:r>
              <a:rPr spc="-65" dirty="0"/>
              <a:t>Interactive</a:t>
            </a:r>
            <a:r>
              <a:rPr spc="-120" dirty="0"/>
              <a:t> </a:t>
            </a:r>
            <a:r>
              <a:rPr spc="-35" dirty="0"/>
              <a:t>Map</a:t>
            </a:r>
            <a:r>
              <a:rPr spc="-120" dirty="0"/>
              <a:t> </a:t>
            </a:r>
            <a:r>
              <a:rPr dirty="0"/>
              <a:t>with</a:t>
            </a:r>
            <a:r>
              <a:rPr spc="-105" dirty="0"/>
              <a:t> </a:t>
            </a:r>
            <a:r>
              <a:rPr spc="-50" dirty="0"/>
              <a:t>Folium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1254378"/>
            <a:ext cx="10161905" cy="4631690"/>
          </a:xfrm>
          <a:prstGeom prst="rect">
            <a:avLst/>
          </a:prstGeom>
        </p:spPr>
        <p:txBody>
          <a:bodyPr vert="horz" wrap="square" lIns="0" tIns="71755" rIns="0" bIns="0" rtlCol="0">
            <a:spAutoFit/>
          </a:bodyPr>
          <a:lstStyle/>
          <a:p>
            <a:pPr marL="241300" marR="38735" indent="-228600">
              <a:lnSpc>
                <a:spcPts val="1920"/>
              </a:lnSpc>
              <a:spcBef>
                <a:spcPts val="565"/>
              </a:spcBef>
              <a:buFont typeface="Arial MT"/>
              <a:buChar char="•"/>
              <a:tabLst>
                <a:tab pos="241300" algn="l"/>
              </a:tabLst>
            </a:pP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Built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Plotly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Dash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web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application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interactive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analytics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0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real-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time.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Added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Drop-down,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Pie Chart,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range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slide,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a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Scatter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chart</a:t>
            </a:r>
            <a:r>
              <a:rPr sz="20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Dashboard.</a:t>
            </a:r>
            <a:endParaRPr sz="2000">
              <a:latin typeface="Microsoft Sans Serif"/>
              <a:cs typeface="Microsoft Sans Serif"/>
            </a:endParaRPr>
          </a:p>
          <a:p>
            <a:pPr marL="812800" marR="373380" lvl="1" indent="-342900">
              <a:lnSpc>
                <a:spcPts val="1630"/>
              </a:lnSpc>
              <a:spcBef>
                <a:spcPts val="20"/>
              </a:spcBef>
              <a:buAutoNum type="arabicPeriod"/>
              <a:tabLst>
                <a:tab pos="812800" algn="l"/>
              </a:tabLst>
            </a:pP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Added</a:t>
            </a:r>
            <a:r>
              <a:rPr sz="17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7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7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17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Drop-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down</a:t>
            </a:r>
            <a:r>
              <a:rPr sz="17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Input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component</a:t>
            </a:r>
            <a:r>
              <a:rPr sz="17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7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dashboard</a:t>
            </a:r>
            <a:r>
              <a:rPr sz="17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7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provide</a:t>
            </a:r>
            <a:r>
              <a:rPr sz="17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an</a:t>
            </a:r>
            <a:r>
              <a:rPr sz="17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ability</a:t>
            </a:r>
            <a:r>
              <a:rPr sz="17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filter 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Dashboard</a:t>
            </a:r>
            <a:r>
              <a:rPr sz="1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17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all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 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or</a:t>
            </a:r>
            <a:r>
              <a:rPr sz="17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particular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7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site</a:t>
            </a:r>
            <a:endParaRPr sz="1700">
              <a:latin typeface="Microsoft Sans Serif"/>
              <a:cs typeface="Microsoft Sans Serif"/>
            </a:endParaRPr>
          </a:p>
          <a:p>
            <a:pPr marL="812165" lvl="1" indent="-342265">
              <a:lnSpc>
                <a:spcPts val="1445"/>
              </a:lnSpc>
              <a:buAutoNum type="arabicPeriod"/>
              <a:tabLst>
                <a:tab pos="812165" algn="l"/>
              </a:tabLst>
            </a:pP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Added</a:t>
            </a:r>
            <a:r>
              <a:rPr sz="17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Pie</a:t>
            </a:r>
            <a:r>
              <a:rPr sz="17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Chart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7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Dashboard</a:t>
            </a:r>
            <a:r>
              <a:rPr sz="17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7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show</a:t>
            </a:r>
            <a:r>
              <a:rPr sz="17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total</a:t>
            </a:r>
            <a:r>
              <a:rPr sz="17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when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‘All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Sites’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17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selected</a:t>
            </a:r>
            <a:r>
              <a:rPr sz="17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endParaRPr sz="1700">
              <a:latin typeface="Microsoft Sans Serif"/>
              <a:cs typeface="Microsoft Sans Serif"/>
            </a:endParaRPr>
          </a:p>
          <a:p>
            <a:pPr marL="812800">
              <a:lnSpc>
                <a:spcPts val="1635"/>
              </a:lnSpc>
            </a:pPr>
            <a:r>
              <a:rPr sz="17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show</a:t>
            </a:r>
            <a:r>
              <a:rPr sz="17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success</a:t>
            </a:r>
            <a:r>
              <a:rPr sz="17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7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failed</a:t>
            </a:r>
            <a:r>
              <a:rPr sz="17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counts</a:t>
            </a:r>
            <a:r>
              <a:rPr sz="17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when</a:t>
            </a:r>
            <a:r>
              <a:rPr sz="17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7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particular</a:t>
            </a:r>
            <a:r>
              <a:rPr sz="17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17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17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selected</a:t>
            </a:r>
            <a:endParaRPr sz="1700">
              <a:latin typeface="Microsoft Sans Serif"/>
              <a:cs typeface="Microsoft Sans Serif"/>
            </a:endParaRPr>
          </a:p>
          <a:p>
            <a:pPr marL="812800" marR="183515" lvl="1" indent="-342900">
              <a:lnSpc>
                <a:spcPts val="1630"/>
              </a:lnSpc>
              <a:spcBef>
                <a:spcPts val="195"/>
              </a:spcBef>
              <a:buAutoNum type="arabicPeriod" startAt="3"/>
              <a:tabLst>
                <a:tab pos="812800" algn="l"/>
              </a:tabLst>
            </a:pP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Added</a:t>
            </a:r>
            <a:r>
              <a:rPr sz="17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7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range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slider</a:t>
            </a:r>
            <a:r>
              <a:rPr sz="17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Dashboard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easily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select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different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ranges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7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identify 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</a:t>
            </a:r>
            <a:r>
              <a:rPr sz="17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patterns</a:t>
            </a:r>
            <a:endParaRPr sz="1700">
              <a:latin typeface="Microsoft Sans Serif"/>
              <a:cs typeface="Microsoft Sans Serif"/>
            </a:endParaRPr>
          </a:p>
          <a:p>
            <a:pPr marL="812800" marR="5080" lvl="1" indent="-342900">
              <a:lnSpc>
                <a:spcPct val="80000"/>
              </a:lnSpc>
              <a:spcBef>
                <a:spcPts val="15"/>
              </a:spcBef>
              <a:buAutoNum type="arabicPeriod" startAt="3"/>
              <a:tabLst>
                <a:tab pos="812800" algn="l"/>
              </a:tabLst>
            </a:pP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Added</a:t>
            </a:r>
            <a:r>
              <a:rPr sz="1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Scatter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chart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observe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how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 </a:t>
            </a:r>
            <a:r>
              <a:rPr sz="17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may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be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correlated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mission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selected </a:t>
            </a:r>
            <a:r>
              <a:rPr sz="17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site(s).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color-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label</a:t>
            </a:r>
            <a:r>
              <a:rPr sz="17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each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scatter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point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provided</a:t>
            </a:r>
            <a:r>
              <a:rPr sz="17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missions</a:t>
            </a:r>
            <a:r>
              <a:rPr sz="17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 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different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boosters</a:t>
            </a:r>
            <a:endParaRPr sz="17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739"/>
              </a:spcBef>
              <a:buFont typeface="Arial MT"/>
              <a:buChar char="•"/>
              <a:tabLst>
                <a:tab pos="240665" algn="l"/>
              </a:tabLst>
            </a:pP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Dashboard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helped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answer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following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questions:</a:t>
            </a:r>
            <a:endParaRPr sz="2000">
              <a:latin typeface="Microsoft Sans Serif"/>
              <a:cs typeface="Microsoft Sans Serif"/>
            </a:endParaRPr>
          </a:p>
          <a:p>
            <a:pPr marL="926465" lvl="1" indent="-456565">
              <a:lnSpc>
                <a:spcPct val="100000"/>
              </a:lnSpc>
              <a:spcBef>
                <a:spcPts val="204"/>
              </a:spcBef>
              <a:buAutoNum type="arabicPeriod"/>
              <a:tabLst>
                <a:tab pos="926465" algn="l"/>
              </a:tabLst>
            </a:pPr>
            <a:r>
              <a:rPr sz="17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 </a:t>
            </a:r>
            <a:r>
              <a:rPr sz="17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has</a:t>
            </a:r>
            <a:r>
              <a:rPr sz="17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7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largest</a:t>
            </a:r>
            <a:r>
              <a:rPr sz="17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17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launches?</a:t>
            </a:r>
            <a:r>
              <a:rPr sz="17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25" dirty="0">
                <a:solidFill>
                  <a:srgbClr val="4471C4"/>
                </a:solidFill>
                <a:latin typeface="Microsoft Sans Serif"/>
                <a:cs typeface="Microsoft Sans Serif"/>
              </a:rPr>
              <a:t>KSC</a:t>
            </a:r>
            <a:r>
              <a:rPr sz="1700" spc="50" dirty="0">
                <a:solidFill>
                  <a:srgbClr val="4471C4"/>
                </a:solidFill>
                <a:latin typeface="Microsoft Sans Serif"/>
                <a:cs typeface="Microsoft Sans Serif"/>
              </a:rPr>
              <a:t> </a:t>
            </a:r>
            <a:r>
              <a:rPr sz="1700" spc="-120" dirty="0">
                <a:solidFill>
                  <a:srgbClr val="4471C4"/>
                </a:solidFill>
                <a:latin typeface="Microsoft Sans Serif"/>
                <a:cs typeface="Microsoft Sans Serif"/>
              </a:rPr>
              <a:t>LC-</a:t>
            </a:r>
            <a:r>
              <a:rPr sz="1700" dirty="0">
                <a:solidFill>
                  <a:srgbClr val="4471C4"/>
                </a:solidFill>
                <a:latin typeface="Microsoft Sans Serif"/>
                <a:cs typeface="Microsoft Sans Serif"/>
              </a:rPr>
              <a:t>39A</a:t>
            </a:r>
            <a:r>
              <a:rPr sz="1700" spc="-25" dirty="0">
                <a:solidFill>
                  <a:srgbClr val="4471C4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4471C4"/>
                </a:solidFill>
                <a:latin typeface="Microsoft Sans Serif"/>
                <a:cs typeface="Microsoft Sans Serif"/>
              </a:rPr>
              <a:t>with </a:t>
            </a:r>
            <a:r>
              <a:rPr sz="1700" spc="50" dirty="0">
                <a:solidFill>
                  <a:srgbClr val="4471C4"/>
                </a:solidFill>
                <a:latin typeface="Microsoft Sans Serif"/>
                <a:cs typeface="Microsoft Sans Serif"/>
              </a:rPr>
              <a:t>10</a:t>
            </a:r>
            <a:endParaRPr sz="1700">
              <a:latin typeface="Microsoft Sans Serif"/>
              <a:cs typeface="Microsoft Sans Serif"/>
            </a:endParaRPr>
          </a:p>
          <a:p>
            <a:pPr marL="926465" lvl="1" indent="-456565">
              <a:lnSpc>
                <a:spcPct val="100000"/>
              </a:lnSpc>
              <a:spcBef>
                <a:spcPts val="190"/>
              </a:spcBef>
              <a:buAutoNum type="arabicPeriod"/>
              <a:tabLst>
                <a:tab pos="926465" algn="l"/>
              </a:tabLst>
            </a:pPr>
            <a:r>
              <a:rPr sz="17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</a:t>
            </a:r>
            <a:r>
              <a:rPr sz="17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17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has</a:t>
            </a:r>
            <a:r>
              <a:rPr sz="17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7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highest</a:t>
            </a:r>
            <a:r>
              <a:rPr sz="17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7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7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rate?</a:t>
            </a:r>
            <a:r>
              <a:rPr sz="17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25" dirty="0">
                <a:solidFill>
                  <a:srgbClr val="4471C4"/>
                </a:solidFill>
                <a:latin typeface="Microsoft Sans Serif"/>
                <a:cs typeface="Microsoft Sans Serif"/>
              </a:rPr>
              <a:t>KSC</a:t>
            </a:r>
            <a:r>
              <a:rPr sz="1700" spc="50" dirty="0">
                <a:solidFill>
                  <a:srgbClr val="4471C4"/>
                </a:solidFill>
                <a:latin typeface="Microsoft Sans Serif"/>
                <a:cs typeface="Microsoft Sans Serif"/>
              </a:rPr>
              <a:t> </a:t>
            </a:r>
            <a:r>
              <a:rPr sz="1700" spc="-120" dirty="0">
                <a:solidFill>
                  <a:srgbClr val="4471C4"/>
                </a:solidFill>
                <a:latin typeface="Microsoft Sans Serif"/>
                <a:cs typeface="Microsoft Sans Serif"/>
              </a:rPr>
              <a:t>LC-</a:t>
            </a:r>
            <a:r>
              <a:rPr sz="1700" dirty="0">
                <a:solidFill>
                  <a:srgbClr val="4471C4"/>
                </a:solidFill>
                <a:latin typeface="Microsoft Sans Serif"/>
                <a:cs typeface="Microsoft Sans Serif"/>
              </a:rPr>
              <a:t>39A</a:t>
            </a:r>
            <a:r>
              <a:rPr sz="1700" spc="-10" dirty="0">
                <a:solidFill>
                  <a:srgbClr val="4471C4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4471C4"/>
                </a:solidFill>
                <a:latin typeface="Microsoft Sans Serif"/>
                <a:cs typeface="Microsoft Sans Serif"/>
              </a:rPr>
              <a:t>with</a:t>
            </a:r>
            <a:r>
              <a:rPr sz="1700" spc="15" dirty="0">
                <a:solidFill>
                  <a:srgbClr val="4471C4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4471C4"/>
                </a:solidFill>
                <a:latin typeface="Microsoft Sans Serif"/>
                <a:cs typeface="Microsoft Sans Serif"/>
              </a:rPr>
              <a:t>76.9%</a:t>
            </a:r>
            <a:r>
              <a:rPr sz="1700" spc="-20" dirty="0">
                <a:solidFill>
                  <a:srgbClr val="4471C4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4471C4"/>
                </a:solidFill>
                <a:latin typeface="Microsoft Sans Serif"/>
                <a:cs typeface="Microsoft Sans Serif"/>
              </a:rPr>
              <a:t>success</a:t>
            </a:r>
            <a:endParaRPr sz="1700">
              <a:latin typeface="Microsoft Sans Serif"/>
              <a:cs typeface="Microsoft Sans Serif"/>
            </a:endParaRPr>
          </a:p>
          <a:p>
            <a:pPr marL="926465" lvl="1" indent="-456565">
              <a:lnSpc>
                <a:spcPct val="100000"/>
              </a:lnSpc>
              <a:spcBef>
                <a:spcPts val="195"/>
              </a:spcBef>
              <a:buAutoNum type="arabicPeriod"/>
              <a:tabLst>
                <a:tab pos="926465" algn="l"/>
              </a:tabLst>
            </a:pPr>
            <a:r>
              <a:rPr sz="17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</a:t>
            </a:r>
            <a:r>
              <a:rPr sz="17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7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range(s)</a:t>
            </a:r>
            <a:r>
              <a:rPr sz="17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has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highest</a:t>
            </a:r>
            <a:r>
              <a:rPr sz="17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7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rate?</a:t>
            </a:r>
            <a:r>
              <a:rPr sz="17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75" dirty="0">
                <a:solidFill>
                  <a:srgbClr val="4471C4"/>
                </a:solidFill>
                <a:latin typeface="Microsoft Sans Serif"/>
                <a:cs typeface="Microsoft Sans Serif"/>
              </a:rPr>
              <a:t>2000</a:t>
            </a:r>
            <a:r>
              <a:rPr sz="1700" spc="-40" dirty="0">
                <a:solidFill>
                  <a:srgbClr val="4471C4"/>
                </a:solidFill>
                <a:latin typeface="Microsoft Sans Serif"/>
                <a:cs typeface="Microsoft Sans Serif"/>
              </a:rPr>
              <a:t> </a:t>
            </a:r>
            <a:r>
              <a:rPr sz="1700" spc="350" dirty="0">
                <a:solidFill>
                  <a:srgbClr val="4471C4"/>
                </a:solidFill>
                <a:latin typeface="Microsoft Sans Serif"/>
                <a:cs typeface="Microsoft Sans Serif"/>
              </a:rPr>
              <a:t>–</a:t>
            </a:r>
            <a:r>
              <a:rPr sz="1700" spc="-30" dirty="0">
                <a:solidFill>
                  <a:srgbClr val="4471C4"/>
                </a:solidFill>
                <a:latin typeface="Microsoft Sans Serif"/>
                <a:cs typeface="Microsoft Sans Serif"/>
              </a:rPr>
              <a:t> </a:t>
            </a:r>
            <a:r>
              <a:rPr sz="1700" spc="75" dirty="0">
                <a:solidFill>
                  <a:srgbClr val="4471C4"/>
                </a:solidFill>
                <a:latin typeface="Microsoft Sans Serif"/>
                <a:cs typeface="Microsoft Sans Serif"/>
              </a:rPr>
              <a:t>5000</a:t>
            </a:r>
            <a:r>
              <a:rPr sz="1700" spc="-45" dirty="0">
                <a:solidFill>
                  <a:srgbClr val="4471C4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4471C4"/>
                </a:solidFill>
                <a:latin typeface="Microsoft Sans Serif"/>
                <a:cs typeface="Microsoft Sans Serif"/>
              </a:rPr>
              <a:t>kg</a:t>
            </a:r>
            <a:endParaRPr sz="1700">
              <a:latin typeface="Microsoft Sans Serif"/>
              <a:cs typeface="Microsoft Sans Serif"/>
            </a:endParaRPr>
          </a:p>
          <a:p>
            <a:pPr marL="926465" lvl="1" indent="-456565">
              <a:lnSpc>
                <a:spcPct val="100000"/>
              </a:lnSpc>
              <a:spcBef>
                <a:spcPts val="195"/>
              </a:spcBef>
              <a:buAutoNum type="arabicPeriod"/>
              <a:tabLst>
                <a:tab pos="926465" algn="l"/>
              </a:tabLst>
            </a:pPr>
            <a:r>
              <a:rPr sz="17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</a:t>
            </a:r>
            <a:r>
              <a:rPr sz="17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7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range(s)</a:t>
            </a:r>
            <a:r>
              <a:rPr sz="17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has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lowest 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rate?</a:t>
            </a:r>
            <a:r>
              <a:rPr sz="17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4471C4"/>
                </a:solidFill>
                <a:latin typeface="Microsoft Sans Serif"/>
                <a:cs typeface="Microsoft Sans Serif"/>
              </a:rPr>
              <a:t>0-</a:t>
            </a:r>
            <a:r>
              <a:rPr sz="1700" spc="75" dirty="0">
                <a:solidFill>
                  <a:srgbClr val="4471C4"/>
                </a:solidFill>
                <a:latin typeface="Microsoft Sans Serif"/>
                <a:cs typeface="Microsoft Sans Serif"/>
              </a:rPr>
              <a:t>2000</a:t>
            </a:r>
            <a:r>
              <a:rPr sz="1700" spc="-45" dirty="0">
                <a:solidFill>
                  <a:srgbClr val="4471C4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4471C4"/>
                </a:solidFill>
                <a:latin typeface="Microsoft Sans Serif"/>
                <a:cs typeface="Microsoft Sans Serif"/>
              </a:rPr>
              <a:t>and</a:t>
            </a:r>
            <a:r>
              <a:rPr sz="1700" spc="-20" dirty="0">
                <a:solidFill>
                  <a:srgbClr val="4471C4"/>
                </a:solidFill>
                <a:latin typeface="Microsoft Sans Serif"/>
                <a:cs typeface="Microsoft Sans Serif"/>
              </a:rPr>
              <a:t> </a:t>
            </a:r>
            <a:r>
              <a:rPr sz="1700" spc="75" dirty="0">
                <a:solidFill>
                  <a:srgbClr val="4471C4"/>
                </a:solidFill>
                <a:latin typeface="Microsoft Sans Serif"/>
                <a:cs typeface="Microsoft Sans Serif"/>
              </a:rPr>
              <a:t>5500</a:t>
            </a:r>
            <a:r>
              <a:rPr sz="1700" spc="-40" dirty="0">
                <a:solidFill>
                  <a:srgbClr val="4471C4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4471C4"/>
                </a:solidFill>
                <a:latin typeface="Microsoft Sans Serif"/>
                <a:cs typeface="Microsoft Sans Serif"/>
              </a:rPr>
              <a:t>-</a:t>
            </a:r>
            <a:r>
              <a:rPr sz="1700" spc="-25" dirty="0">
                <a:solidFill>
                  <a:srgbClr val="4471C4"/>
                </a:solidFill>
                <a:latin typeface="Microsoft Sans Serif"/>
                <a:cs typeface="Microsoft Sans Serif"/>
              </a:rPr>
              <a:t> </a:t>
            </a:r>
            <a:r>
              <a:rPr sz="1700" spc="55" dirty="0">
                <a:solidFill>
                  <a:srgbClr val="4471C4"/>
                </a:solidFill>
                <a:latin typeface="Microsoft Sans Serif"/>
                <a:cs typeface="Microsoft Sans Serif"/>
              </a:rPr>
              <a:t>7000</a:t>
            </a:r>
            <a:endParaRPr sz="1700">
              <a:latin typeface="Microsoft Sans Serif"/>
              <a:cs typeface="Microsoft Sans Serif"/>
            </a:endParaRPr>
          </a:p>
          <a:p>
            <a:pPr marL="926465" lvl="1" indent="-456565">
              <a:lnSpc>
                <a:spcPct val="100000"/>
              </a:lnSpc>
              <a:spcBef>
                <a:spcPts val="190"/>
              </a:spcBef>
              <a:buAutoNum type="arabicPeriod"/>
              <a:tabLst>
                <a:tab pos="926465" algn="l"/>
              </a:tabLst>
            </a:pPr>
            <a:r>
              <a:rPr sz="17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F9</a:t>
            </a:r>
            <a:r>
              <a:rPr sz="17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(v1.0,</a:t>
            </a:r>
            <a:r>
              <a:rPr sz="17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v1.1,</a:t>
            </a:r>
            <a:r>
              <a:rPr sz="17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FT,</a:t>
            </a:r>
            <a:r>
              <a:rPr sz="17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B4,</a:t>
            </a:r>
            <a:r>
              <a:rPr sz="17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B5,</a:t>
            </a:r>
            <a:r>
              <a:rPr sz="17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etc.)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has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highest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7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rate?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4471C4"/>
                </a:solidFill>
                <a:latin typeface="Microsoft Sans Serif"/>
                <a:cs typeface="Microsoft Sans Serif"/>
              </a:rPr>
              <a:t>FT</a:t>
            </a:r>
            <a:endParaRPr sz="17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15</a:t>
            </a:fld>
            <a:endParaRPr spc="45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398"/>
            <a:ext cx="714565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Build</a:t>
            </a:r>
            <a:r>
              <a:rPr spc="-120" dirty="0"/>
              <a:t> </a:t>
            </a:r>
            <a:r>
              <a:rPr spc="-270" dirty="0"/>
              <a:t>a</a:t>
            </a:r>
            <a:r>
              <a:rPr spc="25" dirty="0"/>
              <a:t> </a:t>
            </a:r>
            <a:r>
              <a:rPr spc="-80" dirty="0"/>
              <a:t>Dashboard</a:t>
            </a:r>
            <a:r>
              <a:rPr spc="-10" dirty="0"/>
              <a:t> </a:t>
            </a:r>
            <a:r>
              <a:rPr dirty="0"/>
              <a:t>with</a:t>
            </a:r>
            <a:r>
              <a:rPr spc="-35" dirty="0"/>
              <a:t> </a:t>
            </a:r>
            <a:r>
              <a:rPr dirty="0"/>
              <a:t>Plotly</a:t>
            </a:r>
            <a:r>
              <a:rPr spc="-30" dirty="0"/>
              <a:t> </a:t>
            </a:r>
            <a:r>
              <a:rPr spc="-120" dirty="0"/>
              <a:t>Dash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60" dirty="0"/>
              <a:t>Predictive</a:t>
            </a:r>
            <a:r>
              <a:rPr spc="-165" dirty="0"/>
              <a:t> </a:t>
            </a:r>
            <a:r>
              <a:rPr spc="-105" dirty="0"/>
              <a:t>Analysis</a:t>
            </a:r>
            <a:r>
              <a:rPr spc="-140" dirty="0"/>
              <a:t> </a:t>
            </a:r>
            <a:r>
              <a:rPr spc="-110" dirty="0"/>
              <a:t>(Classification)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962913" y="1088136"/>
            <a:ext cx="9548495" cy="1472565"/>
            <a:chOff x="962913" y="1088136"/>
            <a:chExt cx="9548495" cy="1472565"/>
          </a:xfrm>
        </p:grpSpPr>
        <p:sp>
          <p:nvSpPr>
            <p:cNvPr id="4" name="object 4"/>
            <p:cNvSpPr/>
            <p:nvPr/>
          </p:nvSpPr>
          <p:spPr>
            <a:xfrm>
              <a:off x="1738883" y="1088136"/>
              <a:ext cx="8772525" cy="1472565"/>
            </a:xfrm>
            <a:custGeom>
              <a:avLst/>
              <a:gdLst/>
              <a:ahLst/>
              <a:cxnLst/>
              <a:rect l="l" t="t" r="r" b="b"/>
              <a:pathLst>
                <a:path w="8772525" h="1472564">
                  <a:moveTo>
                    <a:pt x="8036052" y="0"/>
                  </a:moveTo>
                  <a:lnTo>
                    <a:pt x="8036052" y="368046"/>
                  </a:lnTo>
                  <a:lnTo>
                    <a:pt x="0" y="368046"/>
                  </a:lnTo>
                  <a:lnTo>
                    <a:pt x="0" y="1104138"/>
                  </a:lnTo>
                  <a:lnTo>
                    <a:pt x="8036052" y="1104138"/>
                  </a:lnTo>
                  <a:lnTo>
                    <a:pt x="8036052" y="1472184"/>
                  </a:lnTo>
                  <a:lnTo>
                    <a:pt x="8772144" y="736091"/>
                  </a:lnTo>
                  <a:lnTo>
                    <a:pt x="8036052" y="0"/>
                  </a:lnTo>
                  <a:close/>
                </a:path>
              </a:pathLst>
            </a:custGeom>
            <a:solidFill>
              <a:srgbClr val="CFD4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969263" y="1530095"/>
              <a:ext cx="1983105" cy="588645"/>
            </a:xfrm>
            <a:custGeom>
              <a:avLst/>
              <a:gdLst/>
              <a:ahLst/>
              <a:cxnLst/>
              <a:rect l="l" t="t" r="r" b="b"/>
              <a:pathLst>
                <a:path w="1983105" h="588644">
                  <a:moveTo>
                    <a:pt x="1884680" y="0"/>
                  </a:moveTo>
                  <a:lnTo>
                    <a:pt x="98044" y="0"/>
                  </a:lnTo>
                  <a:lnTo>
                    <a:pt x="59878" y="7711"/>
                  </a:lnTo>
                  <a:lnTo>
                    <a:pt x="28714" y="28733"/>
                  </a:lnTo>
                  <a:lnTo>
                    <a:pt x="7704" y="59900"/>
                  </a:lnTo>
                  <a:lnTo>
                    <a:pt x="0" y="98043"/>
                  </a:lnTo>
                  <a:lnTo>
                    <a:pt x="0" y="490219"/>
                  </a:lnTo>
                  <a:lnTo>
                    <a:pt x="7704" y="528363"/>
                  </a:lnTo>
                  <a:lnTo>
                    <a:pt x="28714" y="559530"/>
                  </a:lnTo>
                  <a:lnTo>
                    <a:pt x="59878" y="580552"/>
                  </a:lnTo>
                  <a:lnTo>
                    <a:pt x="98044" y="588263"/>
                  </a:lnTo>
                  <a:lnTo>
                    <a:pt x="1884680" y="588263"/>
                  </a:lnTo>
                  <a:lnTo>
                    <a:pt x="1922823" y="580552"/>
                  </a:lnTo>
                  <a:lnTo>
                    <a:pt x="1953990" y="559530"/>
                  </a:lnTo>
                  <a:lnTo>
                    <a:pt x="1975012" y="528363"/>
                  </a:lnTo>
                  <a:lnTo>
                    <a:pt x="1982724" y="490219"/>
                  </a:lnTo>
                  <a:lnTo>
                    <a:pt x="1982724" y="98043"/>
                  </a:lnTo>
                  <a:lnTo>
                    <a:pt x="1975012" y="59900"/>
                  </a:lnTo>
                  <a:lnTo>
                    <a:pt x="1953990" y="28733"/>
                  </a:lnTo>
                  <a:lnTo>
                    <a:pt x="1922823" y="7711"/>
                  </a:lnTo>
                  <a:lnTo>
                    <a:pt x="1884680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969263" y="1530095"/>
              <a:ext cx="1983105" cy="588645"/>
            </a:xfrm>
            <a:custGeom>
              <a:avLst/>
              <a:gdLst/>
              <a:ahLst/>
              <a:cxnLst/>
              <a:rect l="l" t="t" r="r" b="b"/>
              <a:pathLst>
                <a:path w="1983105" h="588644">
                  <a:moveTo>
                    <a:pt x="0" y="98043"/>
                  </a:moveTo>
                  <a:lnTo>
                    <a:pt x="7704" y="59900"/>
                  </a:lnTo>
                  <a:lnTo>
                    <a:pt x="28714" y="28733"/>
                  </a:lnTo>
                  <a:lnTo>
                    <a:pt x="59878" y="7711"/>
                  </a:lnTo>
                  <a:lnTo>
                    <a:pt x="98044" y="0"/>
                  </a:lnTo>
                  <a:lnTo>
                    <a:pt x="1884680" y="0"/>
                  </a:lnTo>
                  <a:lnTo>
                    <a:pt x="1922823" y="7711"/>
                  </a:lnTo>
                  <a:lnTo>
                    <a:pt x="1953990" y="28733"/>
                  </a:lnTo>
                  <a:lnTo>
                    <a:pt x="1975012" y="59900"/>
                  </a:lnTo>
                  <a:lnTo>
                    <a:pt x="1982724" y="98043"/>
                  </a:lnTo>
                  <a:lnTo>
                    <a:pt x="1982724" y="490219"/>
                  </a:lnTo>
                  <a:lnTo>
                    <a:pt x="1975012" y="528363"/>
                  </a:lnTo>
                  <a:lnTo>
                    <a:pt x="1953990" y="559530"/>
                  </a:lnTo>
                  <a:lnTo>
                    <a:pt x="1922823" y="580552"/>
                  </a:lnTo>
                  <a:lnTo>
                    <a:pt x="1884680" y="588263"/>
                  </a:lnTo>
                  <a:lnTo>
                    <a:pt x="98044" y="588263"/>
                  </a:lnTo>
                  <a:lnTo>
                    <a:pt x="59878" y="580552"/>
                  </a:lnTo>
                  <a:lnTo>
                    <a:pt x="28714" y="559530"/>
                  </a:lnTo>
                  <a:lnTo>
                    <a:pt x="7704" y="528363"/>
                  </a:lnTo>
                  <a:lnTo>
                    <a:pt x="0" y="490219"/>
                  </a:lnTo>
                  <a:lnTo>
                    <a:pt x="0" y="98043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059281" y="1633855"/>
            <a:ext cx="1802764" cy="34798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ts val="1265"/>
              </a:lnSpc>
              <a:spcBef>
                <a:spcPts val="105"/>
              </a:spcBef>
            </a:pP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1.</a:t>
            </a:r>
            <a:r>
              <a:rPr sz="11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Read</a:t>
            </a:r>
            <a:r>
              <a:rPr sz="11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dataset</a:t>
            </a: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into</a:t>
            </a: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Calibri"/>
                <a:cs typeface="Calibri"/>
              </a:rPr>
              <a:t>Dataframe</a:t>
            </a:r>
            <a:endParaRPr sz="1100">
              <a:latin typeface="Calibri"/>
              <a:cs typeface="Calibri"/>
            </a:endParaRPr>
          </a:p>
          <a:p>
            <a:pPr marL="1270" algn="ctr">
              <a:lnSpc>
                <a:spcPts val="1265"/>
              </a:lnSpc>
            </a:pP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create</a:t>
            </a:r>
            <a:r>
              <a:rPr sz="11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1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‘Class’</a:t>
            </a:r>
            <a:r>
              <a:rPr sz="11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spc="-20" dirty="0">
                <a:solidFill>
                  <a:srgbClr val="FFFFFF"/>
                </a:solidFill>
                <a:latin typeface="Calibri"/>
                <a:cs typeface="Calibri"/>
              </a:rPr>
              <a:t>array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3044698" y="1523746"/>
            <a:ext cx="1995805" cy="601345"/>
            <a:chOff x="3044698" y="1523746"/>
            <a:chExt cx="1995805" cy="601345"/>
          </a:xfrm>
        </p:grpSpPr>
        <p:sp>
          <p:nvSpPr>
            <p:cNvPr id="9" name="object 9"/>
            <p:cNvSpPr/>
            <p:nvPr/>
          </p:nvSpPr>
          <p:spPr>
            <a:xfrm>
              <a:off x="3051048" y="1530096"/>
              <a:ext cx="1983105" cy="588645"/>
            </a:xfrm>
            <a:custGeom>
              <a:avLst/>
              <a:gdLst/>
              <a:ahLst/>
              <a:cxnLst/>
              <a:rect l="l" t="t" r="r" b="b"/>
              <a:pathLst>
                <a:path w="1983104" h="588644">
                  <a:moveTo>
                    <a:pt x="1884679" y="0"/>
                  </a:moveTo>
                  <a:lnTo>
                    <a:pt x="98043" y="0"/>
                  </a:lnTo>
                  <a:lnTo>
                    <a:pt x="59900" y="7711"/>
                  </a:lnTo>
                  <a:lnTo>
                    <a:pt x="28733" y="28733"/>
                  </a:lnTo>
                  <a:lnTo>
                    <a:pt x="7711" y="59900"/>
                  </a:lnTo>
                  <a:lnTo>
                    <a:pt x="0" y="98043"/>
                  </a:lnTo>
                  <a:lnTo>
                    <a:pt x="0" y="490219"/>
                  </a:lnTo>
                  <a:lnTo>
                    <a:pt x="7711" y="528363"/>
                  </a:lnTo>
                  <a:lnTo>
                    <a:pt x="28733" y="559530"/>
                  </a:lnTo>
                  <a:lnTo>
                    <a:pt x="59900" y="580552"/>
                  </a:lnTo>
                  <a:lnTo>
                    <a:pt x="98043" y="588263"/>
                  </a:lnTo>
                  <a:lnTo>
                    <a:pt x="1884679" y="588263"/>
                  </a:lnTo>
                  <a:lnTo>
                    <a:pt x="1922823" y="580552"/>
                  </a:lnTo>
                  <a:lnTo>
                    <a:pt x="1953990" y="559530"/>
                  </a:lnTo>
                  <a:lnTo>
                    <a:pt x="1975012" y="528363"/>
                  </a:lnTo>
                  <a:lnTo>
                    <a:pt x="1982724" y="490219"/>
                  </a:lnTo>
                  <a:lnTo>
                    <a:pt x="1982724" y="98043"/>
                  </a:lnTo>
                  <a:lnTo>
                    <a:pt x="1975012" y="59900"/>
                  </a:lnTo>
                  <a:lnTo>
                    <a:pt x="1953990" y="28733"/>
                  </a:lnTo>
                  <a:lnTo>
                    <a:pt x="1922823" y="7711"/>
                  </a:lnTo>
                  <a:lnTo>
                    <a:pt x="1884679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051048" y="1530096"/>
              <a:ext cx="1983105" cy="588645"/>
            </a:xfrm>
            <a:custGeom>
              <a:avLst/>
              <a:gdLst/>
              <a:ahLst/>
              <a:cxnLst/>
              <a:rect l="l" t="t" r="r" b="b"/>
              <a:pathLst>
                <a:path w="1983104" h="588644">
                  <a:moveTo>
                    <a:pt x="0" y="98043"/>
                  </a:moveTo>
                  <a:lnTo>
                    <a:pt x="7711" y="59900"/>
                  </a:lnTo>
                  <a:lnTo>
                    <a:pt x="28733" y="28733"/>
                  </a:lnTo>
                  <a:lnTo>
                    <a:pt x="59900" y="7711"/>
                  </a:lnTo>
                  <a:lnTo>
                    <a:pt x="98043" y="0"/>
                  </a:lnTo>
                  <a:lnTo>
                    <a:pt x="1884679" y="0"/>
                  </a:lnTo>
                  <a:lnTo>
                    <a:pt x="1922823" y="7711"/>
                  </a:lnTo>
                  <a:lnTo>
                    <a:pt x="1953990" y="28733"/>
                  </a:lnTo>
                  <a:lnTo>
                    <a:pt x="1975012" y="59900"/>
                  </a:lnTo>
                  <a:lnTo>
                    <a:pt x="1982724" y="98043"/>
                  </a:lnTo>
                  <a:lnTo>
                    <a:pt x="1982724" y="490219"/>
                  </a:lnTo>
                  <a:lnTo>
                    <a:pt x="1975012" y="528363"/>
                  </a:lnTo>
                  <a:lnTo>
                    <a:pt x="1953990" y="559530"/>
                  </a:lnTo>
                  <a:lnTo>
                    <a:pt x="1922823" y="580552"/>
                  </a:lnTo>
                  <a:lnTo>
                    <a:pt x="1884679" y="588263"/>
                  </a:lnTo>
                  <a:lnTo>
                    <a:pt x="98043" y="588263"/>
                  </a:lnTo>
                  <a:lnTo>
                    <a:pt x="59900" y="580552"/>
                  </a:lnTo>
                  <a:lnTo>
                    <a:pt x="28733" y="559530"/>
                  </a:lnTo>
                  <a:lnTo>
                    <a:pt x="7711" y="528363"/>
                  </a:lnTo>
                  <a:lnTo>
                    <a:pt x="0" y="490219"/>
                  </a:lnTo>
                  <a:lnTo>
                    <a:pt x="0" y="98043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3373373" y="1710689"/>
            <a:ext cx="1340485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2.</a:t>
            </a:r>
            <a:r>
              <a:rPr sz="11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Standardize</a:t>
            </a:r>
            <a:r>
              <a:rPr sz="11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1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spc="-20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5126482" y="1523746"/>
            <a:ext cx="1997075" cy="601345"/>
            <a:chOff x="5126482" y="1523746"/>
            <a:chExt cx="1997075" cy="601345"/>
          </a:xfrm>
        </p:grpSpPr>
        <p:sp>
          <p:nvSpPr>
            <p:cNvPr id="13" name="object 13"/>
            <p:cNvSpPr/>
            <p:nvPr/>
          </p:nvSpPr>
          <p:spPr>
            <a:xfrm>
              <a:off x="5132832" y="1530096"/>
              <a:ext cx="1984375" cy="588645"/>
            </a:xfrm>
            <a:custGeom>
              <a:avLst/>
              <a:gdLst/>
              <a:ahLst/>
              <a:cxnLst/>
              <a:rect l="l" t="t" r="r" b="b"/>
              <a:pathLst>
                <a:path w="1984375" h="588644">
                  <a:moveTo>
                    <a:pt x="1886203" y="0"/>
                  </a:moveTo>
                  <a:lnTo>
                    <a:pt x="98043" y="0"/>
                  </a:lnTo>
                  <a:lnTo>
                    <a:pt x="59900" y="7711"/>
                  </a:lnTo>
                  <a:lnTo>
                    <a:pt x="28733" y="28733"/>
                  </a:lnTo>
                  <a:lnTo>
                    <a:pt x="7711" y="59900"/>
                  </a:lnTo>
                  <a:lnTo>
                    <a:pt x="0" y="98043"/>
                  </a:lnTo>
                  <a:lnTo>
                    <a:pt x="0" y="490219"/>
                  </a:lnTo>
                  <a:lnTo>
                    <a:pt x="7711" y="528363"/>
                  </a:lnTo>
                  <a:lnTo>
                    <a:pt x="28733" y="559530"/>
                  </a:lnTo>
                  <a:lnTo>
                    <a:pt x="59900" y="580552"/>
                  </a:lnTo>
                  <a:lnTo>
                    <a:pt x="98043" y="588263"/>
                  </a:lnTo>
                  <a:lnTo>
                    <a:pt x="1886203" y="588263"/>
                  </a:lnTo>
                  <a:lnTo>
                    <a:pt x="1924347" y="580552"/>
                  </a:lnTo>
                  <a:lnTo>
                    <a:pt x="1955514" y="559530"/>
                  </a:lnTo>
                  <a:lnTo>
                    <a:pt x="1976536" y="528363"/>
                  </a:lnTo>
                  <a:lnTo>
                    <a:pt x="1984247" y="490219"/>
                  </a:lnTo>
                  <a:lnTo>
                    <a:pt x="1984247" y="98043"/>
                  </a:lnTo>
                  <a:lnTo>
                    <a:pt x="1976536" y="59900"/>
                  </a:lnTo>
                  <a:lnTo>
                    <a:pt x="1955514" y="28733"/>
                  </a:lnTo>
                  <a:lnTo>
                    <a:pt x="1924347" y="7711"/>
                  </a:lnTo>
                  <a:lnTo>
                    <a:pt x="1886203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132832" y="1530096"/>
              <a:ext cx="1984375" cy="588645"/>
            </a:xfrm>
            <a:custGeom>
              <a:avLst/>
              <a:gdLst/>
              <a:ahLst/>
              <a:cxnLst/>
              <a:rect l="l" t="t" r="r" b="b"/>
              <a:pathLst>
                <a:path w="1984375" h="588644">
                  <a:moveTo>
                    <a:pt x="0" y="98043"/>
                  </a:moveTo>
                  <a:lnTo>
                    <a:pt x="7711" y="59900"/>
                  </a:lnTo>
                  <a:lnTo>
                    <a:pt x="28733" y="28733"/>
                  </a:lnTo>
                  <a:lnTo>
                    <a:pt x="59900" y="7711"/>
                  </a:lnTo>
                  <a:lnTo>
                    <a:pt x="98043" y="0"/>
                  </a:lnTo>
                  <a:lnTo>
                    <a:pt x="1886203" y="0"/>
                  </a:lnTo>
                  <a:lnTo>
                    <a:pt x="1924347" y="7711"/>
                  </a:lnTo>
                  <a:lnTo>
                    <a:pt x="1955514" y="28733"/>
                  </a:lnTo>
                  <a:lnTo>
                    <a:pt x="1976536" y="59900"/>
                  </a:lnTo>
                  <a:lnTo>
                    <a:pt x="1984247" y="98043"/>
                  </a:lnTo>
                  <a:lnTo>
                    <a:pt x="1984247" y="490219"/>
                  </a:lnTo>
                  <a:lnTo>
                    <a:pt x="1976536" y="528363"/>
                  </a:lnTo>
                  <a:lnTo>
                    <a:pt x="1955514" y="559530"/>
                  </a:lnTo>
                  <a:lnTo>
                    <a:pt x="1924347" y="580552"/>
                  </a:lnTo>
                  <a:lnTo>
                    <a:pt x="1886203" y="588263"/>
                  </a:lnTo>
                  <a:lnTo>
                    <a:pt x="98043" y="588263"/>
                  </a:lnTo>
                  <a:lnTo>
                    <a:pt x="59900" y="580552"/>
                  </a:lnTo>
                  <a:lnTo>
                    <a:pt x="28733" y="559530"/>
                  </a:lnTo>
                  <a:lnTo>
                    <a:pt x="7711" y="528363"/>
                  </a:lnTo>
                  <a:lnTo>
                    <a:pt x="0" y="490219"/>
                  </a:lnTo>
                  <a:lnTo>
                    <a:pt x="0" y="98043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5313934" y="1633855"/>
            <a:ext cx="1622425" cy="34798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ts val="1265"/>
              </a:lnSpc>
              <a:spcBef>
                <a:spcPts val="105"/>
              </a:spcBef>
            </a:pP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3.</a:t>
            </a:r>
            <a:r>
              <a:rPr sz="11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Train/Test/Split</a:t>
            </a:r>
            <a:r>
              <a:rPr sz="11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spc="-2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endParaRPr sz="1100">
              <a:latin typeface="Calibri"/>
              <a:cs typeface="Calibri"/>
            </a:endParaRPr>
          </a:p>
          <a:p>
            <a:pPr marL="71755">
              <a:lnSpc>
                <a:spcPts val="1265"/>
              </a:lnSpc>
            </a:pP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training and</a:t>
            </a:r>
            <a:r>
              <a:rPr sz="11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test</a:t>
            </a:r>
            <a:r>
              <a:rPr sz="11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11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spc="-20" dirty="0">
                <a:solidFill>
                  <a:srgbClr val="FFFFFF"/>
                </a:solidFill>
                <a:latin typeface="Calibri"/>
                <a:cs typeface="Calibri"/>
              </a:rPr>
              <a:t>sets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7209790" y="1523746"/>
            <a:ext cx="1995805" cy="601345"/>
            <a:chOff x="7209790" y="1523746"/>
            <a:chExt cx="1995805" cy="601345"/>
          </a:xfrm>
        </p:grpSpPr>
        <p:sp>
          <p:nvSpPr>
            <p:cNvPr id="17" name="object 17"/>
            <p:cNvSpPr/>
            <p:nvPr/>
          </p:nvSpPr>
          <p:spPr>
            <a:xfrm>
              <a:off x="7216140" y="1530096"/>
              <a:ext cx="1983105" cy="588645"/>
            </a:xfrm>
            <a:custGeom>
              <a:avLst/>
              <a:gdLst/>
              <a:ahLst/>
              <a:cxnLst/>
              <a:rect l="l" t="t" r="r" b="b"/>
              <a:pathLst>
                <a:path w="1983104" h="588644">
                  <a:moveTo>
                    <a:pt x="1884679" y="0"/>
                  </a:moveTo>
                  <a:lnTo>
                    <a:pt x="98043" y="0"/>
                  </a:lnTo>
                  <a:lnTo>
                    <a:pt x="59900" y="7711"/>
                  </a:lnTo>
                  <a:lnTo>
                    <a:pt x="28733" y="28733"/>
                  </a:lnTo>
                  <a:lnTo>
                    <a:pt x="7711" y="59900"/>
                  </a:lnTo>
                  <a:lnTo>
                    <a:pt x="0" y="98043"/>
                  </a:lnTo>
                  <a:lnTo>
                    <a:pt x="0" y="490219"/>
                  </a:lnTo>
                  <a:lnTo>
                    <a:pt x="7711" y="528363"/>
                  </a:lnTo>
                  <a:lnTo>
                    <a:pt x="28733" y="559530"/>
                  </a:lnTo>
                  <a:lnTo>
                    <a:pt x="59900" y="580552"/>
                  </a:lnTo>
                  <a:lnTo>
                    <a:pt x="98043" y="588263"/>
                  </a:lnTo>
                  <a:lnTo>
                    <a:pt x="1884679" y="588263"/>
                  </a:lnTo>
                  <a:lnTo>
                    <a:pt x="1922823" y="580552"/>
                  </a:lnTo>
                  <a:lnTo>
                    <a:pt x="1953990" y="559530"/>
                  </a:lnTo>
                  <a:lnTo>
                    <a:pt x="1975012" y="528363"/>
                  </a:lnTo>
                  <a:lnTo>
                    <a:pt x="1982724" y="490219"/>
                  </a:lnTo>
                  <a:lnTo>
                    <a:pt x="1982724" y="98043"/>
                  </a:lnTo>
                  <a:lnTo>
                    <a:pt x="1975012" y="59900"/>
                  </a:lnTo>
                  <a:lnTo>
                    <a:pt x="1953990" y="28733"/>
                  </a:lnTo>
                  <a:lnTo>
                    <a:pt x="1922823" y="7711"/>
                  </a:lnTo>
                  <a:lnTo>
                    <a:pt x="1884679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7216140" y="1530096"/>
              <a:ext cx="1983105" cy="588645"/>
            </a:xfrm>
            <a:custGeom>
              <a:avLst/>
              <a:gdLst/>
              <a:ahLst/>
              <a:cxnLst/>
              <a:rect l="l" t="t" r="r" b="b"/>
              <a:pathLst>
                <a:path w="1983104" h="588644">
                  <a:moveTo>
                    <a:pt x="0" y="98043"/>
                  </a:moveTo>
                  <a:lnTo>
                    <a:pt x="7711" y="59900"/>
                  </a:lnTo>
                  <a:lnTo>
                    <a:pt x="28733" y="28733"/>
                  </a:lnTo>
                  <a:lnTo>
                    <a:pt x="59900" y="7711"/>
                  </a:lnTo>
                  <a:lnTo>
                    <a:pt x="98043" y="0"/>
                  </a:lnTo>
                  <a:lnTo>
                    <a:pt x="1884679" y="0"/>
                  </a:lnTo>
                  <a:lnTo>
                    <a:pt x="1922823" y="7711"/>
                  </a:lnTo>
                  <a:lnTo>
                    <a:pt x="1953990" y="28733"/>
                  </a:lnTo>
                  <a:lnTo>
                    <a:pt x="1975012" y="59900"/>
                  </a:lnTo>
                  <a:lnTo>
                    <a:pt x="1982724" y="98043"/>
                  </a:lnTo>
                  <a:lnTo>
                    <a:pt x="1982724" y="490219"/>
                  </a:lnTo>
                  <a:lnTo>
                    <a:pt x="1975012" y="528363"/>
                  </a:lnTo>
                  <a:lnTo>
                    <a:pt x="1953990" y="559530"/>
                  </a:lnTo>
                  <a:lnTo>
                    <a:pt x="1922823" y="580552"/>
                  </a:lnTo>
                  <a:lnTo>
                    <a:pt x="1884679" y="588263"/>
                  </a:lnTo>
                  <a:lnTo>
                    <a:pt x="98043" y="588263"/>
                  </a:lnTo>
                  <a:lnTo>
                    <a:pt x="59900" y="580552"/>
                  </a:lnTo>
                  <a:lnTo>
                    <a:pt x="28733" y="559530"/>
                  </a:lnTo>
                  <a:lnTo>
                    <a:pt x="7711" y="528363"/>
                  </a:lnTo>
                  <a:lnTo>
                    <a:pt x="0" y="490219"/>
                  </a:lnTo>
                  <a:lnTo>
                    <a:pt x="0" y="98043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7390638" y="1710689"/>
            <a:ext cx="1635760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4.</a:t>
            </a:r>
            <a:r>
              <a:rPr sz="11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Create</a:t>
            </a:r>
            <a:r>
              <a:rPr sz="11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11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Refine</a:t>
            </a:r>
            <a:r>
              <a:rPr sz="11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Calibri"/>
                <a:cs typeface="Calibri"/>
              </a:rPr>
              <a:t>Models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9291573" y="1523746"/>
            <a:ext cx="1995805" cy="601345"/>
            <a:chOff x="9291573" y="1523746"/>
            <a:chExt cx="1995805" cy="601345"/>
          </a:xfrm>
        </p:grpSpPr>
        <p:sp>
          <p:nvSpPr>
            <p:cNvPr id="21" name="object 21"/>
            <p:cNvSpPr/>
            <p:nvPr/>
          </p:nvSpPr>
          <p:spPr>
            <a:xfrm>
              <a:off x="9297923" y="1530096"/>
              <a:ext cx="1983105" cy="588645"/>
            </a:xfrm>
            <a:custGeom>
              <a:avLst/>
              <a:gdLst/>
              <a:ahLst/>
              <a:cxnLst/>
              <a:rect l="l" t="t" r="r" b="b"/>
              <a:pathLst>
                <a:path w="1983104" h="588644">
                  <a:moveTo>
                    <a:pt x="1884679" y="0"/>
                  </a:moveTo>
                  <a:lnTo>
                    <a:pt x="98044" y="0"/>
                  </a:lnTo>
                  <a:lnTo>
                    <a:pt x="59900" y="7711"/>
                  </a:lnTo>
                  <a:lnTo>
                    <a:pt x="28733" y="28733"/>
                  </a:lnTo>
                  <a:lnTo>
                    <a:pt x="7711" y="59900"/>
                  </a:lnTo>
                  <a:lnTo>
                    <a:pt x="0" y="98043"/>
                  </a:lnTo>
                  <a:lnTo>
                    <a:pt x="0" y="490219"/>
                  </a:lnTo>
                  <a:lnTo>
                    <a:pt x="7711" y="528363"/>
                  </a:lnTo>
                  <a:lnTo>
                    <a:pt x="28733" y="559530"/>
                  </a:lnTo>
                  <a:lnTo>
                    <a:pt x="59900" y="580552"/>
                  </a:lnTo>
                  <a:lnTo>
                    <a:pt x="98044" y="588263"/>
                  </a:lnTo>
                  <a:lnTo>
                    <a:pt x="1884679" y="588263"/>
                  </a:lnTo>
                  <a:lnTo>
                    <a:pt x="1922823" y="580552"/>
                  </a:lnTo>
                  <a:lnTo>
                    <a:pt x="1953990" y="559530"/>
                  </a:lnTo>
                  <a:lnTo>
                    <a:pt x="1975012" y="528363"/>
                  </a:lnTo>
                  <a:lnTo>
                    <a:pt x="1982724" y="490219"/>
                  </a:lnTo>
                  <a:lnTo>
                    <a:pt x="1982724" y="98043"/>
                  </a:lnTo>
                  <a:lnTo>
                    <a:pt x="1975012" y="59900"/>
                  </a:lnTo>
                  <a:lnTo>
                    <a:pt x="1953990" y="28733"/>
                  </a:lnTo>
                  <a:lnTo>
                    <a:pt x="1922823" y="7711"/>
                  </a:lnTo>
                  <a:lnTo>
                    <a:pt x="1884679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9297923" y="1530096"/>
              <a:ext cx="1983105" cy="588645"/>
            </a:xfrm>
            <a:custGeom>
              <a:avLst/>
              <a:gdLst/>
              <a:ahLst/>
              <a:cxnLst/>
              <a:rect l="l" t="t" r="r" b="b"/>
              <a:pathLst>
                <a:path w="1983104" h="588644">
                  <a:moveTo>
                    <a:pt x="0" y="98043"/>
                  </a:moveTo>
                  <a:lnTo>
                    <a:pt x="7711" y="59900"/>
                  </a:lnTo>
                  <a:lnTo>
                    <a:pt x="28733" y="28733"/>
                  </a:lnTo>
                  <a:lnTo>
                    <a:pt x="59900" y="7711"/>
                  </a:lnTo>
                  <a:lnTo>
                    <a:pt x="98044" y="0"/>
                  </a:lnTo>
                  <a:lnTo>
                    <a:pt x="1884679" y="0"/>
                  </a:lnTo>
                  <a:lnTo>
                    <a:pt x="1922823" y="7711"/>
                  </a:lnTo>
                  <a:lnTo>
                    <a:pt x="1953990" y="28733"/>
                  </a:lnTo>
                  <a:lnTo>
                    <a:pt x="1975012" y="59900"/>
                  </a:lnTo>
                  <a:lnTo>
                    <a:pt x="1982724" y="98043"/>
                  </a:lnTo>
                  <a:lnTo>
                    <a:pt x="1982724" y="490219"/>
                  </a:lnTo>
                  <a:lnTo>
                    <a:pt x="1975012" y="528363"/>
                  </a:lnTo>
                  <a:lnTo>
                    <a:pt x="1953990" y="559530"/>
                  </a:lnTo>
                  <a:lnTo>
                    <a:pt x="1922823" y="580552"/>
                  </a:lnTo>
                  <a:lnTo>
                    <a:pt x="1884679" y="588263"/>
                  </a:lnTo>
                  <a:lnTo>
                    <a:pt x="98044" y="588263"/>
                  </a:lnTo>
                  <a:lnTo>
                    <a:pt x="59900" y="580552"/>
                  </a:lnTo>
                  <a:lnTo>
                    <a:pt x="28733" y="559530"/>
                  </a:lnTo>
                  <a:lnTo>
                    <a:pt x="7711" y="528363"/>
                  </a:lnTo>
                  <a:lnTo>
                    <a:pt x="0" y="490219"/>
                  </a:lnTo>
                  <a:lnTo>
                    <a:pt x="0" y="98043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9501885" y="1633855"/>
            <a:ext cx="1576705" cy="34798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ts val="1265"/>
              </a:lnSpc>
              <a:spcBef>
                <a:spcPts val="105"/>
              </a:spcBef>
            </a:pP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5.</a:t>
            </a:r>
            <a:r>
              <a:rPr sz="11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Find</a:t>
            </a: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the best</a:t>
            </a:r>
            <a:r>
              <a:rPr sz="1100" spc="-10" dirty="0">
                <a:solidFill>
                  <a:srgbClr val="FFFFFF"/>
                </a:solidFill>
                <a:latin typeface="Calibri"/>
                <a:cs typeface="Calibri"/>
              </a:rPr>
              <a:t> performing</a:t>
            </a:r>
            <a:endParaRPr sz="1100">
              <a:latin typeface="Calibri"/>
              <a:cs typeface="Calibri"/>
            </a:endParaRPr>
          </a:p>
          <a:p>
            <a:pPr marL="1905" algn="ctr">
              <a:lnSpc>
                <a:spcPts val="1265"/>
              </a:lnSpc>
            </a:pPr>
            <a:r>
              <a:rPr sz="1100" spc="-20" dirty="0">
                <a:solidFill>
                  <a:srgbClr val="FFFFFF"/>
                </a:solidFill>
                <a:latin typeface="Calibri"/>
                <a:cs typeface="Calibri"/>
              </a:rPr>
              <a:t>Model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3954779" y="2302764"/>
            <a:ext cx="3764279" cy="4340860"/>
          </a:xfrm>
          <a:custGeom>
            <a:avLst/>
            <a:gdLst/>
            <a:ahLst/>
            <a:cxnLst/>
            <a:rect l="l" t="t" r="r" b="b"/>
            <a:pathLst>
              <a:path w="3764279" h="4340859">
                <a:moveTo>
                  <a:pt x="3764279" y="0"/>
                </a:moveTo>
                <a:lnTo>
                  <a:pt x="0" y="0"/>
                </a:lnTo>
                <a:lnTo>
                  <a:pt x="0" y="4340352"/>
                </a:lnTo>
                <a:lnTo>
                  <a:pt x="3764279" y="4340352"/>
                </a:lnTo>
                <a:lnTo>
                  <a:pt x="376427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3954779" y="2302764"/>
            <a:ext cx="3764279" cy="4340860"/>
          </a:xfrm>
          <a:prstGeom prst="rect">
            <a:avLst/>
          </a:prstGeom>
          <a:ln w="9525">
            <a:solidFill>
              <a:srgbClr val="4471C4"/>
            </a:solidFill>
          </a:ln>
        </p:spPr>
        <p:txBody>
          <a:bodyPr vert="horz" wrap="square" lIns="0" tIns="37465" rIns="0" bIns="0" rtlCol="0">
            <a:spAutoFit/>
          </a:bodyPr>
          <a:lstStyle/>
          <a:p>
            <a:pPr marL="320040" marR="518159" indent="-228600">
              <a:lnSpc>
                <a:spcPct val="100000"/>
              </a:lnSpc>
              <a:spcBef>
                <a:spcPts val="295"/>
              </a:spcBef>
              <a:buAutoNum type="arabicPeriod" startAt="4"/>
              <a:tabLst>
                <a:tab pos="320040" algn="l"/>
              </a:tabLst>
            </a:pPr>
            <a:r>
              <a:rPr sz="1200" spc="-10" dirty="0">
                <a:latin typeface="Calibri"/>
                <a:cs typeface="Calibri"/>
              </a:rPr>
              <a:t>Create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and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refine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Models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based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on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following classification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Algorithms: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(below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is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LR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example)</a:t>
            </a:r>
            <a:endParaRPr sz="1200">
              <a:latin typeface="Calibri"/>
              <a:cs typeface="Calibri"/>
            </a:endParaRPr>
          </a:p>
          <a:p>
            <a:pPr marL="776605" lvl="1" indent="-227965">
              <a:lnSpc>
                <a:spcPct val="100000"/>
              </a:lnSpc>
              <a:buAutoNum type="romanLcPeriod"/>
              <a:tabLst>
                <a:tab pos="776605" algn="l"/>
              </a:tabLst>
            </a:pPr>
            <a:r>
              <a:rPr sz="1200" spc="-10" dirty="0">
                <a:latin typeface="Calibri"/>
                <a:cs typeface="Calibri"/>
              </a:rPr>
              <a:t>Create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Logistic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Regression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object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and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spc="-20" dirty="0">
                <a:latin typeface="Calibri"/>
                <a:cs typeface="Calibri"/>
              </a:rPr>
              <a:t>then</a:t>
            </a:r>
            <a:endParaRPr sz="1200">
              <a:latin typeface="Calibri"/>
              <a:cs typeface="Calibri"/>
            </a:endParaRPr>
          </a:p>
          <a:p>
            <a:pPr marL="777240">
              <a:lnSpc>
                <a:spcPct val="100000"/>
              </a:lnSpc>
            </a:pPr>
            <a:r>
              <a:rPr sz="1200" dirty="0">
                <a:latin typeface="Calibri"/>
                <a:cs typeface="Calibri"/>
              </a:rPr>
              <a:t>create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GridSearchCV</a:t>
            </a:r>
            <a:r>
              <a:rPr sz="1200" spc="-6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object</a:t>
            </a:r>
            <a:endParaRPr sz="1200">
              <a:latin typeface="Calibri"/>
              <a:cs typeface="Calibri"/>
            </a:endParaRPr>
          </a:p>
          <a:p>
            <a:pPr marL="777240" marR="115570" lvl="1" indent="-228600">
              <a:lnSpc>
                <a:spcPct val="100000"/>
              </a:lnSpc>
              <a:buAutoNum type="romanLcPeriod" startAt="2"/>
              <a:tabLst>
                <a:tab pos="777240" algn="l"/>
              </a:tabLst>
            </a:pPr>
            <a:r>
              <a:rPr sz="1200" dirty="0">
                <a:latin typeface="Calibri"/>
                <a:cs typeface="Calibri"/>
              </a:rPr>
              <a:t>Fit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train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data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set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in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to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the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GridSearchCV</a:t>
            </a:r>
            <a:r>
              <a:rPr sz="1200" spc="-5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object </a:t>
            </a:r>
            <a:r>
              <a:rPr sz="1200" dirty="0">
                <a:latin typeface="Calibri"/>
                <a:cs typeface="Calibri"/>
              </a:rPr>
              <a:t>and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train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the</a:t>
            </a:r>
            <a:r>
              <a:rPr sz="1200" spc="-20" dirty="0">
                <a:latin typeface="Calibri"/>
                <a:cs typeface="Calibri"/>
              </a:rPr>
              <a:t> Model</a:t>
            </a:r>
            <a:endParaRPr sz="12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buFont typeface="Calibri"/>
              <a:buAutoNum type="romanLcPeriod" startAt="2"/>
            </a:pPr>
            <a:endParaRPr sz="12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buFont typeface="Calibri"/>
              <a:buAutoNum type="romanLcPeriod" startAt="2"/>
            </a:pPr>
            <a:endParaRPr sz="12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1370"/>
              </a:spcBef>
              <a:buFont typeface="Calibri"/>
              <a:buAutoNum type="romanLcPeriod" startAt="2"/>
            </a:pPr>
            <a:endParaRPr sz="1200">
              <a:latin typeface="Calibri"/>
              <a:cs typeface="Calibri"/>
            </a:endParaRPr>
          </a:p>
          <a:p>
            <a:pPr marL="775335" marR="323850" lvl="1" indent="-226695">
              <a:lnSpc>
                <a:spcPct val="100000"/>
              </a:lnSpc>
              <a:buAutoNum type="romanLcPeriod" startAt="2"/>
              <a:tabLst>
                <a:tab pos="777240" algn="l"/>
              </a:tabLst>
            </a:pPr>
            <a:r>
              <a:rPr sz="1200" dirty="0">
                <a:latin typeface="Calibri"/>
                <a:cs typeface="Calibri"/>
              </a:rPr>
              <a:t>Find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and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display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best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hyperparameters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spc="-25" dirty="0">
                <a:latin typeface="Calibri"/>
                <a:cs typeface="Calibri"/>
              </a:rPr>
              <a:t>and 	</a:t>
            </a:r>
            <a:r>
              <a:rPr sz="1200" dirty="0">
                <a:latin typeface="Calibri"/>
                <a:cs typeface="Calibri"/>
              </a:rPr>
              <a:t>accuracy</a:t>
            </a:r>
            <a:r>
              <a:rPr sz="1200" spc="-55" dirty="0">
                <a:latin typeface="Calibri"/>
                <a:cs typeface="Calibri"/>
              </a:rPr>
              <a:t> </a:t>
            </a:r>
            <a:r>
              <a:rPr sz="1200" spc="-20" dirty="0">
                <a:latin typeface="Calibri"/>
                <a:cs typeface="Calibri"/>
              </a:rPr>
              <a:t>score</a:t>
            </a:r>
            <a:endParaRPr sz="12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1415"/>
              </a:spcBef>
              <a:buFont typeface="Calibri"/>
              <a:buAutoNum type="romanLcPeriod" startAt="2"/>
            </a:pPr>
            <a:endParaRPr sz="1200">
              <a:latin typeface="Calibri"/>
              <a:cs typeface="Calibri"/>
            </a:endParaRPr>
          </a:p>
          <a:p>
            <a:pPr marL="777240" marR="595630" lvl="1" indent="-228600">
              <a:lnSpc>
                <a:spcPct val="100000"/>
              </a:lnSpc>
              <a:buAutoNum type="romanLcPeriod" startAt="2"/>
              <a:tabLst>
                <a:tab pos="777240" algn="l"/>
              </a:tabLst>
            </a:pPr>
            <a:r>
              <a:rPr sz="1200" dirty="0">
                <a:latin typeface="Calibri"/>
                <a:cs typeface="Calibri"/>
              </a:rPr>
              <a:t>Check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the</a:t>
            </a:r>
            <a:r>
              <a:rPr sz="1200" spc="-4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accuracy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on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the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test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data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spc="-25" dirty="0">
                <a:latin typeface="Calibri"/>
                <a:cs typeface="Calibri"/>
              </a:rPr>
              <a:t>by </a:t>
            </a:r>
            <a:r>
              <a:rPr sz="1200" spc="-10" dirty="0">
                <a:latin typeface="Calibri"/>
                <a:cs typeface="Calibri"/>
              </a:rPr>
              <a:t>creating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</a:t>
            </a:r>
            <a:r>
              <a:rPr sz="1200" spc="2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confusion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matrix</a:t>
            </a:r>
            <a:endParaRPr sz="12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buFont typeface="Calibri"/>
              <a:buAutoNum type="romanLcPeriod" startAt="2"/>
            </a:pPr>
            <a:endParaRPr sz="12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1390"/>
              </a:spcBef>
              <a:buFont typeface="Calibri"/>
              <a:buAutoNum type="romanLcPeriod" startAt="2"/>
            </a:pPr>
            <a:endParaRPr sz="1200">
              <a:latin typeface="Calibri"/>
              <a:cs typeface="Calibri"/>
            </a:endParaRPr>
          </a:p>
          <a:p>
            <a:pPr marL="777240" marR="316230" lvl="1" indent="-228600">
              <a:lnSpc>
                <a:spcPct val="100000"/>
              </a:lnSpc>
              <a:buAutoNum type="romanLcPeriod" startAt="2"/>
              <a:tabLst>
                <a:tab pos="777240" algn="l"/>
              </a:tabLst>
            </a:pPr>
            <a:r>
              <a:rPr sz="1200" dirty="0">
                <a:latin typeface="Calibri"/>
                <a:cs typeface="Calibri"/>
              </a:rPr>
              <a:t>Repeat</a:t>
            </a:r>
            <a:r>
              <a:rPr sz="1200" spc="-4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above</a:t>
            </a:r>
            <a:r>
              <a:rPr sz="1200" spc="-5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steps</a:t>
            </a:r>
            <a:r>
              <a:rPr sz="1200" spc="-4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for</a:t>
            </a:r>
            <a:r>
              <a:rPr sz="1200" spc="-5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Decision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spc="-20" dirty="0">
                <a:latin typeface="Calibri"/>
                <a:cs typeface="Calibri"/>
              </a:rPr>
              <a:t>Tree,</a:t>
            </a:r>
            <a:r>
              <a:rPr sz="1200" spc="-45" dirty="0">
                <a:latin typeface="Calibri"/>
                <a:cs typeface="Calibri"/>
              </a:rPr>
              <a:t> </a:t>
            </a:r>
            <a:r>
              <a:rPr sz="1200" spc="-20" dirty="0">
                <a:latin typeface="Calibri"/>
                <a:cs typeface="Calibri"/>
              </a:rPr>
              <a:t>KNN, </a:t>
            </a:r>
            <a:r>
              <a:rPr sz="1200" dirty="0">
                <a:latin typeface="Calibri"/>
                <a:cs typeface="Calibri"/>
              </a:rPr>
              <a:t>and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SVM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algorithms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7801356" y="2327148"/>
            <a:ext cx="4277995" cy="3601720"/>
          </a:xfrm>
          <a:custGeom>
            <a:avLst/>
            <a:gdLst/>
            <a:ahLst/>
            <a:cxnLst/>
            <a:rect l="l" t="t" r="r" b="b"/>
            <a:pathLst>
              <a:path w="4277995" h="3601720">
                <a:moveTo>
                  <a:pt x="4277867" y="0"/>
                </a:moveTo>
                <a:lnTo>
                  <a:pt x="0" y="0"/>
                </a:lnTo>
                <a:lnTo>
                  <a:pt x="0" y="3601212"/>
                </a:lnTo>
                <a:lnTo>
                  <a:pt x="4277867" y="3601212"/>
                </a:lnTo>
                <a:lnTo>
                  <a:pt x="427786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7801356" y="2327148"/>
            <a:ext cx="4277995" cy="3601720"/>
          </a:xfrm>
          <a:prstGeom prst="rect">
            <a:avLst/>
          </a:prstGeom>
          <a:ln w="9525">
            <a:solidFill>
              <a:srgbClr val="4471C4"/>
            </a:solidFill>
          </a:ln>
        </p:spPr>
        <p:txBody>
          <a:bodyPr vert="horz" wrap="square" lIns="0" tIns="36830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290"/>
              </a:spcBef>
              <a:tabLst>
                <a:tab pos="434340" algn="l"/>
              </a:tabLst>
            </a:pPr>
            <a:r>
              <a:rPr sz="1200" spc="-25" dirty="0">
                <a:latin typeface="Calibri"/>
                <a:cs typeface="Calibri"/>
              </a:rPr>
              <a:t>3.</a:t>
            </a:r>
            <a:r>
              <a:rPr sz="1200" dirty="0">
                <a:latin typeface="Calibri"/>
                <a:cs typeface="Calibri"/>
              </a:rPr>
              <a:t>	Find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the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best </a:t>
            </a:r>
            <a:r>
              <a:rPr sz="1200" spc="-10" dirty="0">
                <a:latin typeface="Calibri"/>
                <a:cs typeface="Calibri"/>
              </a:rPr>
              <a:t>performing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spc="-20" dirty="0">
                <a:latin typeface="Calibri"/>
                <a:cs typeface="Calibri"/>
              </a:rPr>
              <a:t>model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112776" y="2302764"/>
            <a:ext cx="3764279" cy="1569720"/>
          </a:xfrm>
          <a:custGeom>
            <a:avLst/>
            <a:gdLst/>
            <a:ahLst/>
            <a:cxnLst/>
            <a:rect l="l" t="t" r="r" b="b"/>
            <a:pathLst>
              <a:path w="3764279" h="1569720">
                <a:moveTo>
                  <a:pt x="3764279" y="0"/>
                </a:moveTo>
                <a:lnTo>
                  <a:pt x="0" y="0"/>
                </a:lnTo>
                <a:lnTo>
                  <a:pt x="0" y="1569720"/>
                </a:lnTo>
                <a:lnTo>
                  <a:pt x="3764279" y="1569720"/>
                </a:lnTo>
                <a:lnTo>
                  <a:pt x="376427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112776" y="2302764"/>
            <a:ext cx="3764279" cy="1569720"/>
          </a:xfrm>
          <a:prstGeom prst="rect">
            <a:avLst/>
          </a:prstGeom>
          <a:ln w="9525">
            <a:solidFill>
              <a:srgbClr val="4471C4"/>
            </a:solidFill>
          </a:ln>
        </p:spPr>
        <p:txBody>
          <a:bodyPr vert="horz" wrap="square" lIns="0" tIns="37465" rIns="0" bIns="0" rtlCol="0">
            <a:spAutoFit/>
          </a:bodyPr>
          <a:lstStyle/>
          <a:p>
            <a:pPr marL="319405" marR="358775" indent="-228600">
              <a:lnSpc>
                <a:spcPct val="100000"/>
              </a:lnSpc>
              <a:spcBef>
                <a:spcPts val="295"/>
              </a:spcBef>
            </a:pPr>
            <a:r>
              <a:rPr sz="1200" dirty="0">
                <a:latin typeface="Calibri"/>
                <a:cs typeface="Calibri"/>
              </a:rPr>
              <a:t>1.</a:t>
            </a:r>
            <a:r>
              <a:rPr sz="1200" spc="140" dirty="0">
                <a:latin typeface="Calibri"/>
                <a:cs typeface="Calibri"/>
              </a:rPr>
              <a:t>  </a:t>
            </a:r>
            <a:r>
              <a:rPr sz="1200" dirty="0">
                <a:latin typeface="Calibri"/>
                <a:cs typeface="Calibri"/>
              </a:rPr>
              <a:t>Load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SpaceX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dataset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(csv)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in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to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Dataframe</a:t>
            </a:r>
            <a:r>
              <a:rPr sz="1200" spc="-45" dirty="0">
                <a:latin typeface="Calibri"/>
                <a:cs typeface="Calibri"/>
              </a:rPr>
              <a:t> </a:t>
            </a:r>
            <a:r>
              <a:rPr sz="1200" spc="-25" dirty="0">
                <a:latin typeface="Calibri"/>
                <a:cs typeface="Calibri"/>
              </a:rPr>
              <a:t>and </a:t>
            </a:r>
            <a:r>
              <a:rPr sz="1200" dirty="0">
                <a:latin typeface="Calibri"/>
                <a:cs typeface="Calibri"/>
              </a:rPr>
              <a:t>create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NumPy</a:t>
            </a:r>
            <a:r>
              <a:rPr sz="1200" spc="-5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array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from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the</a:t>
            </a:r>
            <a:r>
              <a:rPr sz="1200" spc="-4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column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class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in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spc="-20" dirty="0">
                <a:latin typeface="Calibri"/>
                <a:cs typeface="Calibri"/>
              </a:rPr>
              <a:t>data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111252" y="2842260"/>
            <a:ext cx="3764279" cy="1943100"/>
            <a:chOff x="111252" y="2842260"/>
            <a:chExt cx="3764279" cy="1943100"/>
          </a:xfrm>
        </p:grpSpPr>
        <p:pic>
          <p:nvPicPr>
            <p:cNvPr id="31" name="object 3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9747" y="2842260"/>
              <a:ext cx="3526536" cy="329184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7744" y="3253740"/>
              <a:ext cx="2435352" cy="257555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111252" y="3954780"/>
              <a:ext cx="3764279" cy="830580"/>
            </a:xfrm>
            <a:custGeom>
              <a:avLst/>
              <a:gdLst/>
              <a:ahLst/>
              <a:cxnLst/>
              <a:rect l="l" t="t" r="r" b="b"/>
              <a:pathLst>
                <a:path w="3764279" h="830579">
                  <a:moveTo>
                    <a:pt x="3764279" y="0"/>
                  </a:moveTo>
                  <a:lnTo>
                    <a:pt x="0" y="0"/>
                  </a:lnTo>
                  <a:lnTo>
                    <a:pt x="0" y="830580"/>
                  </a:lnTo>
                  <a:lnTo>
                    <a:pt x="3764279" y="830580"/>
                  </a:lnTo>
                  <a:lnTo>
                    <a:pt x="376427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111252" y="3954779"/>
            <a:ext cx="3764279" cy="830580"/>
          </a:xfrm>
          <a:prstGeom prst="rect">
            <a:avLst/>
          </a:prstGeom>
          <a:ln w="9525">
            <a:solidFill>
              <a:srgbClr val="4471C4"/>
            </a:solidFill>
          </a:ln>
        </p:spPr>
        <p:txBody>
          <a:bodyPr vert="horz" wrap="square" lIns="0" tIns="37465" rIns="0" bIns="0" rtlCol="0">
            <a:spAutoFit/>
          </a:bodyPr>
          <a:lstStyle/>
          <a:p>
            <a:pPr marL="320040" marR="118745" indent="-228600">
              <a:lnSpc>
                <a:spcPct val="100000"/>
              </a:lnSpc>
              <a:spcBef>
                <a:spcPts val="295"/>
              </a:spcBef>
            </a:pPr>
            <a:r>
              <a:rPr sz="1200" dirty="0">
                <a:latin typeface="Calibri"/>
                <a:cs typeface="Calibri"/>
              </a:rPr>
              <a:t>2.</a:t>
            </a:r>
            <a:r>
              <a:rPr sz="1200" spc="160" dirty="0">
                <a:latin typeface="Calibri"/>
                <a:cs typeface="Calibri"/>
              </a:rPr>
              <a:t>  </a:t>
            </a:r>
            <a:r>
              <a:rPr sz="1200" spc="-10" dirty="0">
                <a:latin typeface="Calibri"/>
                <a:cs typeface="Calibri"/>
              </a:rPr>
              <a:t>Standardize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data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in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X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then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reassign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to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variable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X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using transform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111252" y="4411979"/>
            <a:ext cx="3764279" cy="2406650"/>
            <a:chOff x="111252" y="4411979"/>
            <a:chExt cx="3764279" cy="2406650"/>
          </a:xfrm>
        </p:grpSpPr>
        <p:pic>
          <p:nvPicPr>
            <p:cNvPr id="36" name="object 3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7264" y="4411979"/>
              <a:ext cx="3451860" cy="207263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111252" y="4879847"/>
              <a:ext cx="3764279" cy="1938655"/>
            </a:xfrm>
            <a:custGeom>
              <a:avLst/>
              <a:gdLst/>
              <a:ahLst/>
              <a:cxnLst/>
              <a:rect l="l" t="t" r="r" b="b"/>
              <a:pathLst>
                <a:path w="3764279" h="1938654">
                  <a:moveTo>
                    <a:pt x="3764279" y="0"/>
                  </a:moveTo>
                  <a:lnTo>
                    <a:pt x="0" y="0"/>
                  </a:lnTo>
                  <a:lnTo>
                    <a:pt x="0" y="1938527"/>
                  </a:lnTo>
                  <a:lnTo>
                    <a:pt x="3764279" y="1938527"/>
                  </a:lnTo>
                  <a:lnTo>
                    <a:pt x="376427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111252" y="4879847"/>
            <a:ext cx="3764279" cy="1938655"/>
          </a:xfrm>
          <a:prstGeom prst="rect">
            <a:avLst/>
          </a:prstGeom>
          <a:ln w="9525">
            <a:solidFill>
              <a:srgbClr val="4471C4"/>
            </a:solidFill>
          </a:ln>
        </p:spPr>
        <p:txBody>
          <a:bodyPr vert="horz" wrap="square" lIns="0" tIns="37465" rIns="0" bIns="0" rtlCol="0">
            <a:spAutoFit/>
          </a:bodyPr>
          <a:lstStyle/>
          <a:p>
            <a:pPr marL="320040" marR="367665" indent="-228600">
              <a:lnSpc>
                <a:spcPct val="100000"/>
              </a:lnSpc>
              <a:spcBef>
                <a:spcPts val="295"/>
              </a:spcBef>
            </a:pPr>
            <a:r>
              <a:rPr sz="1200" dirty="0">
                <a:latin typeface="Calibri"/>
                <a:cs typeface="Calibri"/>
              </a:rPr>
              <a:t>3.</a:t>
            </a:r>
            <a:r>
              <a:rPr sz="1200" spc="170" dirty="0">
                <a:latin typeface="Calibri"/>
                <a:cs typeface="Calibri"/>
              </a:rPr>
              <a:t>  </a:t>
            </a:r>
            <a:r>
              <a:rPr sz="1200" spc="-20" dirty="0">
                <a:latin typeface="Calibri"/>
                <a:cs typeface="Calibri"/>
              </a:rPr>
              <a:t>Train/test/split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X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and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Y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in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to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training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and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test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spc="-20" dirty="0">
                <a:latin typeface="Calibri"/>
                <a:cs typeface="Calibri"/>
              </a:rPr>
              <a:t>data </a:t>
            </a:r>
            <a:r>
              <a:rPr sz="1200" spc="-10" dirty="0">
                <a:latin typeface="Calibri"/>
                <a:cs typeface="Calibri"/>
              </a:rPr>
              <a:t>sets.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204215" y="2705100"/>
            <a:ext cx="11875135" cy="3599815"/>
            <a:chOff x="204215" y="2705100"/>
            <a:chExt cx="11875135" cy="3599815"/>
          </a:xfrm>
        </p:grpSpPr>
        <p:pic>
          <p:nvPicPr>
            <p:cNvPr id="40" name="object 4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059936" y="3538727"/>
              <a:ext cx="3633216" cy="513588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008119" y="4605527"/>
              <a:ext cx="3631691" cy="245363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471415" y="5350764"/>
              <a:ext cx="2592324" cy="381000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04215" y="5393435"/>
              <a:ext cx="3454908" cy="911352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859268" y="2705100"/>
              <a:ext cx="4219956" cy="414527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926323" y="3313176"/>
              <a:ext cx="4027931" cy="563880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926323" y="3956303"/>
              <a:ext cx="3061716" cy="1092708"/>
            </a:xfrm>
            <a:prstGeom prst="rect">
              <a:avLst/>
            </a:prstGeom>
          </p:spPr>
        </p:pic>
      </p:grpSp>
      <p:sp>
        <p:nvSpPr>
          <p:cNvPr id="48" name="object 4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16</a:t>
            </a:fld>
            <a:endParaRPr spc="45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1293113"/>
            <a:ext cx="578485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Following</a:t>
            </a:r>
            <a:r>
              <a:rPr sz="22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sections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slides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explain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results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for: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109706" y="6081166"/>
            <a:ext cx="26924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40" dirty="0">
                <a:solidFill>
                  <a:srgbClr val="1C7CDB"/>
                </a:solidFill>
                <a:latin typeface="Microsoft Sans Serif"/>
                <a:cs typeface="Microsoft Sans Serif"/>
              </a:rPr>
              <a:t>17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60" dirty="0"/>
              <a:t>Results</a:t>
            </a:r>
          </a:p>
        </p:txBody>
      </p:sp>
      <p:grpSp>
        <p:nvGrpSpPr>
          <p:cNvPr id="5" name="object 5"/>
          <p:cNvGrpSpPr/>
          <p:nvPr/>
        </p:nvGrpSpPr>
        <p:grpSpPr>
          <a:xfrm>
            <a:off x="3917950" y="2061717"/>
            <a:ext cx="6461125" cy="1294765"/>
            <a:chOff x="3917950" y="2061717"/>
            <a:chExt cx="6461125" cy="1294765"/>
          </a:xfrm>
        </p:grpSpPr>
        <p:sp>
          <p:nvSpPr>
            <p:cNvPr id="6" name="object 6"/>
            <p:cNvSpPr/>
            <p:nvPr/>
          </p:nvSpPr>
          <p:spPr>
            <a:xfrm>
              <a:off x="3924300" y="2068067"/>
              <a:ext cx="6448425" cy="1282065"/>
            </a:xfrm>
            <a:custGeom>
              <a:avLst/>
              <a:gdLst/>
              <a:ahLst/>
              <a:cxnLst/>
              <a:rect l="l" t="t" r="r" b="b"/>
              <a:pathLst>
                <a:path w="6448425" h="1282064">
                  <a:moveTo>
                    <a:pt x="6234430" y="0"/>
                  </a:moveTo>
                  <a:lnTo>
                    <a:pt x="0" y="0"/>
                  </a:lnTo>
                  <a:lnTo>
                    <a:pt x="0" y="1281684"/>
                  </a:lnTo>
                  <a:lnTo>
                    <a:pt x="6234430" y="1281684"/>
                  </a:lnTo>
                  <a:lnTo>
                    <a:pt x="6283412" y="1276042"/>
                  </a:lnTo>
                  <a:lnTo>
                    <a:pt x="6328375" y="1259973"/>
                  </a:lnTo>
                  <a:lnTo>
                    <a:pt x="6368037" y="1234757"/>
                  </a:lnTo>
                  <a:lnTo>
                    <a:pt x="6401117" y="1201677"/>
                  </a:lnTo>
                  <a:lnTo>
                    <a:pt x="6426333" y="1162015"/>
                  </a:lnTo>
                  <a:lnTo>
                    <a:pt x="6442402" y="1117052"/>
                  </a:lnTo>
                  <a:lnTo>
                    <a:pt x="6448044" y="1068070"/>
                  </a:lnTo>
                  <a:lnTo>
                    <a:pt x="6448044" y="213614"/>
                  </a:lnTo>
                  <a:lnTo>
                    <a:pt x="6442402" y="164631"/>
                  </a:lnTo>
                  <a:lnTo>
                    <a:pt x="6426333" y="119668"/>
                  </a:lnTo>
                  <a:lnTo>
                    <a:pt x="6401117" y="80006"/>
                  </a:lnTo>
                  <a:lnTo>
                    <a:pt x="6368037" y="46926"/>
                  </a:lnTo>
                  <a:lnTo>
                    <a:pt x="6328375" y="21710"/>
                  </a:lnTo>
                  <a:lnTo>
                    <a:pt x="6283412" y="5641"/>
                  </a:lnTo>
                  <a:lnTo>
                    <a:pt x="6234430" y="0"/>
                  </a:lnTo>
                  <a:close/>
                </a:path>
              </a:pathLst>
            </a:custGeom>
            <a:solidFill>
              <a:srgbClr val="CFD4EA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924300" y="2068067"/>
              <a:ext cx="6448425" cy="1282065"/>
            </a:xfrm>
            <a:custGeom>
              <a:avLst/>
              <a:gdLst/>
              <a:ahLst/>
              <a:cxnLst/>
              <a:rect l="l" t="t" r="r" b="b"/>
              <a:pathLst>
                <a:path w="6448425" h="1282064">
                  <a:moveTo>
                    <a:pt x="6448044" y="213614"/>
                  </a:moveTo>
                  <a:lnTo>
                    <a:pt x="6448044" y="1068070"/>
                  </a:lnTo>
                  <a:lnTo>
                    <a:pt x="6442402" y="1117052"/>
                  </a:lnTo>
                  <a:lnTo>
                    <a:pt x="6426333" y="1162015"/>
                  </a:lnTo>
                  <a:lnTo>
                    <a:pt x="6401117" y="1201677"/>
                  </a:lnTo>
                  <a:lnTo>
                    <a:pt x="6368037" y="1234757"/>
                  </a:lnTo>
                  <a:lnTo>
                    <a:pt x="6328375" y="1259973"/>
                  </a:lnTo>
                  <a:lnTo>
                    <a:pt x="6283412" y="1276042"/>
                  </a:lnTo>
                  <a:lnTo>
                    <a:pt x="6234430" y="1281684"/>
                  </a:lnTo>
                  <a:lnTo>
                    <a:pt x="0" y="1281684"/>
                  </a:lnTo>
                  <a:lnTo>
                    <a:pt x="0" y="0"/>
                  </a:lnTo>
                  <a:lnTo>
                    <a:pt x="6234430" y="0"/>
                  </a:lnTo>
                  <a:lnTo>
                    <a:pt x="6283412" y="5641"/>
                  </a:lnTo>
                  <a:lnTo>
                    <a:pt x="6328375" y="21710"/>
                  </a:lnTo>
                  <a:lnTo>
                    <a:pt x="6368037" y="46926"/>
                  </a:lnTo>
                  <a:lnTo>
                    <a:pt x="6401117" y="80006"/>
                  </a:lnTo>
                  <a:lnTo>
                    <a:pt x="6426333" y="119668"/>
                  </a:lnTo>
                  <a:lnTo>
                    <a:pt x="6442402" y="164631"/>
                  </a:lnTo>
                  <a:lnTo>
                    <a:pt x="6448044" y="213614"/>
                  </a:lnTo>
                  <a:close/>
                </a:path>
              </a:pathLst>
            </a:custGeom>
            <a:ln w="12700">
              <a:solidFill>
                <a:srgbClr val="CFD4E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4159758" y="2204084"/>
            <a:ext cx="103314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785" indent="-172085">
              <a:lnSpc>
                <a:spcPct val="100000"/>
              </a:lnSpc>
              <a:spcBef>
                <a:spcPts val="100"/>
              </a:spcBef>
              <a:buChar char="•"/>
              <a:tabLst>
                <a:tab pos="184785" algn="l"/>
              </a:tabLst>
            </a:pPr>
            <a:r>
              <a:rPr sz="1800" spc="-10" dirty="0">
                <a:latin typeface="Calibri"/>
                <a:cs typeface="Calibri"/>
              </a:rPr>
              <a:t>Samples: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1299717" y="2293366"/>
            <a:ext cx="2631440" cy="831215"/>
            <a:chOff x="1299717" y="2293366"/>
            <a:chExt cx="2631440" cy="831215"/>
          </a:xfrm>
        </p:grpSpPr>
        <p:sp>
          <p:nvSpPr>
            <p:cNvPr id="10" name="object 10"/>
            <p:cNvSpPr/>
            <p:nvPr/>
          </p:nvSpPr>
          <p:spPr>
            <a:xfrm>
              <a:off x="1306067" y="2299716"/>
              <a:ext cx="2618740" cy="818515"/>
            </a:xfrm>
            <a:custGeom>
              <a:avLst/>
              <a:gdLst/>
              <a:ahLst/>
              <a:cxnLst/>
              <a:rect l="l" t="t" r="r" b="b"/>
              <a:pathLst>
                <a:path w="2618740" h="818514">
                  <a:moveTo>
                    <a:pt x="2481834" y="0"/>
                  </a:moveTo>
                  <a:lnTo>
                    <a:pt x="136397" y="0"/>
                  </a:lnTo>
                  <a:lnTo>
                    <a:pt x="93293" y="6955"/>
                  </a:lnTo>
                  <a:lnTo>
                    <a:pt x="55851" y="26322"/>
                  </a:lnTo>
                  <a:lnTo>
                    <a:pt x="26322" y="55851"/>
                  </a:lnTo>
                  <a:lnTo>
                    <a:pt x="6955" y="93293"/>
                  </a:lnTo>
                  <a:lnTo>
                    <a:pt x="0" y="136398"/>
                  </a:lnTo>
                  <a:lnTo>
                    <a:pt x="0" y="681989"/>
                  </a:lnTo>
                  <a:lnTo>
                    <a:pt x="6955" y="725094"/>
                  </a:lnTo>
                  <a:lnTo>
                    <a:pt x="26322" y="762536"/>
                  </a:lnTo>
                  <a:lnTo>
                    <a:pt x="55851" y="792065"/>
                  </a:lnTo>
                  <a:lnTo>
                    <a:pt x="93293" y="811432"/>
                  </a:lnTo>
                  <a:lnTo>
                    <a:pt x="136397" y="818388"/>
                  </a:lnTo>
                  <a:lnTo>
                    <a:pt x="2481834" y="818388"/>
                  </a:lnTo>
                  <a:lnTo>
                    <a:pt x="2524938" y="811432"/>
                  </a:lnTo>
                  <a:lnTo>
                    <a:pt x="2562380" y="792065"/>
                  </a:lnTo>
                  <a:lnTo>
                    <a:pt x="2591909" y="762536"/>
                  </a:lnTo>
                  <a:lnTo>
                    <a:pt x="2611276" y="725094"/>
                  </a:lnTo>
                  <a:lnTo>
                    <a:pt x="2618232" y="681989"/>
                  </a:lnTo>
                  <a:lnTo>
                    <a:pt x="2618232" y="136398"/>
                  </a:lnTo>
                  <a:lnTo>
                    <a:pt x="2611276" y="93293"/>
                  </a:lnTo>
                  <a:lnTo>
                    <a:pt x="2591909" y="55851"/>
                  </a:lnTo>
                  <a:lnTo>
                    <a:pt x="2562380" y="26322"/>
                  </a:lnTo>
                  <a:lnTo>
                    <a:pt x="2524938" y="6955"/>
                  </a:lnTo>
                  <a:lnTo>
                    <a:pt x="2481834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306067" y="2299716"/>
              <a:ext cx="2618740" cy="818515"/>
            </a:xfrm>
            <a:custGeom>
              <a:avLst/>
              <a:gdLst/>
              <a:ahLst/>
              <a:cxnLst/>
              <a:rect l="l" t="t" r="r" b="b"/>
              <a:pathLst>
                <a:path w="2618740" h="818514">
                  <a:moveTo>
                    <a:pt x="0" y="136398"/>
                  </a:moveTo>
                  <a:lnTo>
                    <a:pt x="6955" y="93293"/>
                  </a:lnTo>
                  <a:lnTo>
                    <a:pt x="26322" y="55851"/>
                  </a:lnTo>
                  <a:lnTo>
                    <a:pt x="55851" y="26322"/>
                  </a:lnTo>
                  <a:lnTo>
                    <a:pt x="93293" y="6955"/>
                  </a:lnTo>
                  <a:lnTo>
                    <a:pt x="136397" y="0"/>
                  </a:lnTo>
                  <a:lnTo>
                    <a:pt x="2481834" y="0"/>
                  </a:lnTo>
                  <a:lnTo>
                    <a:pt x="2524938" y="6955"/>
                  </a:lnTo>
                  <a:lnTo>
                    <a:pt x="2562380" y="26322"/>
                  </a:lnTo>
                  <a:lnTo>
                    <a:pt x="2591909" y="55851"/>
                  </a:lnTo>
                  <a:lnTo>
                    <a:pt x="2611276" y="93293"/>
                  </a:lnTo>
                  <a:lnTo>
                    <a:pt x="2618232" y="136398"/>
                  </a:lnTo>
                  <a:lnTo>
                    <a:pt x="2618232" y="681989"/>
                  </a:lnTo>
                  <a:lnTo>
                    <a:pt x="2611276" y="725094"/>
                  </a:lnTo>
                  <a:lnTo>
                    <a:pt x="2591909" y="762536"/>
                  </a:lnTo>
                  <a:lnTo>
                    <a:pt x="2562380" y="792065"/>
                  </a:lnTo>
                  <a:lnTo>
                    <a:pt x="2524938" y="811432"/>
                  </a:lnTo>
                  <a:lnTo>
                    <a:pt x="2481834" y="818388"/>
                  </a:lnTo>
                  <a:lnTo>
                    <a:pt x="136397" y="818388"/>
                  </a:lnTo>
                  <a:lnTo>
                    <a:pt x="93293" y="811432"/>
                  </a:lnTo>
                  <a:lnTo>
                    <a:pt x="55851" y="792065"/>
                  </a:lnTo>
                  <a:lnTo>
                    <a:pt x="26322" y="762536"/>
                  </a:lnTo>
                  <a:lnTo>
                    <a:pt x="6955" y="725094"/>
                  </a:lnTo>
                  <a:lnTo>
                    <a:pt x="0" y="681989"/>
                  </a:lnTo>
                  <a:lnTo>
                    <a:pt x="0" y="136398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1665858" y="2353436"/>
            <a:ext cx="1896745" cy="6337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95"/>
              </a:lnSpc>
              <a:spcBef>
                <a:spcPts val="100"/>
              </a:spcBef>
            </a:pPr>
            <a:r>
              <a:rPr sz="21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Exploratory</a:t>
            </a:r>
            <a:r>
              <a:rPr sz="21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1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data</a:t>
            </a:r>
            <a:endParaRPr sz="2100">
              <a:latin typeface="Microsoft Sans Serif"/>
              <a:cs typeface="Microsoft Sans Serif"/>
            </a:endParaRPr>
          </a:p>
          <a:p>
            <a:pPr marL="88900">
              <a:lnSpc>
                <a:spcPts val="2395"/>
              </a:lnSpc>
            </a:pPr>
            <a:r>
              <a:rPr sz="2100" spc="-65" dirty="0">
                <a:solidFill>
                  <a:srgbClr val="FFFFFF"/>
                </a:solidFill>
                <a:latin typeface="Microsoft Sans Serif"/>
                <a:cs typeface="Microsoft Sans Serif"/>
              </a:rPr>
              <a:t>analysis</a:t>
            </a:r>
            <a:r>
              <a:rPr sz="21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1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results</a:t>
            </a:r>
            <a:endParaRPr sz="2100">
              <a:latin typeface="Microsoft Sans Serif"/>
              <a:cs typeface="Microsoft Sans Serif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3917950" y="3424173"/>
            <a:ext cx="6461125" cy="1294765"/>
            <a:chOff x="3917950" y="3424173"/>
            <a:chExt cx="6461125" cy="1294765"/>
          </a:xfrm>
        </p:grpSpPr>
        <p:sp>
          <p:nvSpPr>
            <p:cNvPr id="14" name="object 14"/>
            <p:cNvSpPr/>
            <p:nvPr/>
          </p:nvSpPr>
          <p:spPr>
            <a:xfrm>
              <a:off x="3924300" y="3430523"/>
              <a:ext cx="6448425" cy="1282065"/>
            </a:xfrm>
            <a:custGeom>
              <a:avLst/>
              <a:gdLst/>
              <a:ahLst/>
              <a:cxnLst/>
              <a:rect l="l" t="t" r="r" b="b"/>
              <a:pathLst>
                <a:path w="6448425" h="1282064">
                  <a:moveTo>
                    <a:pt x="6234430" y="0"/>
                  </a:moveTo>
                  <a:lnTo>
                    <a:pt x="0" y="0"/>
                  </a:lnTo>
                  <a:lnTo>
                    <a:pt x="0" y="1281683"/>
                  </a:lnTo>
                  <a:lnTo>
                    <a:pt x="6234430" y="1281683"/>
                  </a:lnTo>
                  <a:lnTo>
                    <a:pt x="6283412" y="1276042"/>
                  </a:lnTo>
                  <a:lnTo>
                    <a:pt x="6328375" y="1259973"/>
                  </a:lnTo>
                  <a:lnTo>
                    <a:pt x="6368037" y="1234757"/>
                  </a:lnTo>
                  <a:lnTo>
                    <a:pt x="6401117" y="1201677"/>
                  </a:lnTo>
                  <a:lnTo>
                    <a:pt x="6426333" y="1162015"/>
                  </a:lnTo>
                  <a:lnTo>
                    <a:pt x="6442402" y="1117052"/>
                  </a:lnTo>
                  <a:lnTo>
                    <a:pt x="6448044" y="1068070"/>
                  </a:lnTo>
                  <a:lnTo>
                    <a:pt x="6448044" y="213613"/>
                  </a:lnTo>
                  <a:lnTo>
                    <a:pt x="6442402" y="164631"/>
                  </a:lnTo>
                  <a:lnTo>
                    <a:pt x="6426333" y="119668"/>
                  </a:lnTo>
                  <a:lnTo>
                    <a:pt x="6401117" y="80006"/>
                  </a:lnTo>
                  <a:lnTo>
                    <a:pt x="6368037" y="46926"/>
                  </a:lnTo>
                  <a:lnTo>
                    <a:pt x="6328375" y="21710"/>
                  </a:lnTo>
                  <a:lnTo>
                    <a:pt x="6283412" y="5641"/>
                  </a:lnTo>
                  <a:lnTo>
                    <a:pt x="6234430" y="0"/>
                  </a:lnTo>
                  <a:close/>
                </a:path>
              </a:pathLst>
            </a:custGeom>
            <a:solidFill>
              <a:srgbClr val="CFD4EA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924300" y="3430523"/>
              <a:ext cx="6448425" cy="1282065"/>
            </a:xfrm>
            <a:custGeom>
              <a:avLst/>
              <a:gdLst/>
              <a:ahLst/>
              <a:cxnLst/>
              <a:rect l="l" t="t" r="r" b="b"/>
              <a:pathLst>
                <a:path w="6448425" h="1282064">
                  <a:moveTo>
                    <a:pt x="6448044" y="213613"/>
                  </a:moveTo>
                  <a:lnTo>
                    <a:pt x="6448044" y="1068070"/>
                  </a:lnTo>
                  <a:lnTo>
                    <a:pt x="6442402" y="1117052"/>
                  </a:lnTo>
                  <a:lnTo>
                    <a:pt x="6426333" y="1162015"/>
                  </a:lnTo>
                  <a:lnTo>
                    <a:pt x="6401117" y="1201677"/>
                  </a:lnTo>
                  <a:lnTo>
                    <a:pt x="6368037" y="1234757"/>
                  </a:lnTo>
                  <a:lnTo>
                    <a:pt x="6328375" y="1259973"/>
                  </a:lnTo>
                  <a:lnTo>
                    <a:pt x="6283412" y="1276042"/>
                  </a:lnTo>
                  <a:lnTo>
                    <a:pt x="6234430" y="1281683"/>
                  </a:lnTo>
                  <a:lnTo>
                    <a:pt x="0" y="1281683"/>
                  </a:lnTo>
                  <a:lnTo>
                    <a:pt x="0" y="0"/>
                  </a:lnTo>
                  <a:lnTo>
                    <a:pt x="6234430" y="0"/>
                  </a:lnTo>
                  <a:lnTo>
                    <a:pt x="6283412" y="5641"/>
                  </a:lnTo>
                  <a:lnTo>
                    <a:pt x="6328375" y="21710"/>
                  </a:lnTo>
                  <a:lnTo>
                    <a:pt x="6368037" y="46926"/>
                  </a:lnTo>
                  <a:lnTo>
                    <a:pt x="6401117" y="80006"/>
                  </a:lnTo>
                  <a:lnTo>
                    <a:pt x="6426333" y="119668"/>
                  </a:lnTo>
                  <a:lnTo>
                    <a:pt x="6442402" y="164631"/>
                  </a:lnTo>
                  <a:lnTo>
                    <a:pt x="6448044" y="213613"/>
                  </a:lnTo>
                  <a:close/>
                </a:path>
              </a:pathLst>
            </a:custGeom>
            <a:ln w="12700">
              <a:solidFill>
                <a:srgbClr val="CFD4E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4159758" y="3566617"/>
            <a:ext cx="97155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150" indent="-17145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184150" algn="l"/>
              </a:tabLst>
            </a:pPr>
            <a:r>
              <a:rPr sz="1800" spc="-10" dirty="0">
                <a:latin typeface="Calibri"/>
                <a:cs typeface="Calibri"/>
              </a:rPr>
              <a:t>Samples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1299717" y="3655821"/>
            <a:ext cx="2631440" cy="831215"/>
            <a:chOff x="1299717" y="3655821"/>
            <a:chExt cx="2631440" cy="831215"/>
          </a:xfrm>
        </p:grpSpPr>
        <p:sp>
          <p:nvSpPr>
            <p:cNvPr id="18" name="object 18"/>
            <p:cNvSpPr/>
            <p:nvPr/>
          </p:nvSpPr>
          <p:spPr>
            <a:xfrm>
              <a:off x="1306067" y="3662171"/>
              <a:ext cx="2618740" cy="818515"/>
            </a:xfrm>
            <a:custGeom>
              <a:avLst/>
              <a:gdLst/>
              <a:ahLst/>
              <a:cxnLst/>
              <a:rect l="l" t="t" r="r" b="b"/>
              <a:pathLst>
                <a:path w="2618740" h="818514">
                  <a:moveTo>
                    <a:pt x="2481834" y="0"/>
                  </a:moveTo>
                  <a:lnTo>
                    <a:pt x="136397" y="0"/>
                  </a:lnTo>
                  <a:lnTo>
                    <a:pt x="93293" y="6955"/>
                  </a:lnTo>
                  <a:lnTo>
                    <a:pt x="55851" y="26322"/>
                  </a:lnTo>
                  <a:lnTo>
                    <a:pt x="26322" y="55851"/>
                  </a:lnTo>
                  <a:lnTo>
                    <a:pt x="6955" y="93293"/>
                  </a:lnTo>
                  <a:lnTo>
                    <a:pt x="0" y="136397"/>
                  </a:lnTo>
                  <a:lnTo>
                    <a:pt x="0" y="681989"/>
                  </a:lnTo>
                  <a:lnTo>
                    <a:pt x="6955" y="725094"/>
                  </a:lnTo>
                  <a:lnTo>
                    <a:pt x="26322" y="762536"/>
                  </a:lnTo>
                  <a:lnTo>
                    <a:pt x="55851" y="792065"/>
                  </a:lnTo>
                  <a:lnTo>
                    <a:pt x="93293" y="811432"/>
                  </a:lnTo>
                  <a:lnTo>
                    <a:pt x="136397" y="818388"/>
                  </a:lnTo>
                  <a:lnTo>
                    <a:pt x="2481834" y="818388"/>
                  </a:lnTo>
                  <a:lnTo>
                    <a:pt x="2524938" y="811432"/>
                  </a:lnTo>
                  <a:lnTo>
                    <a:pt x="2562380" y="792065"/>
                  </a:lnTo>
                  <a:lnTo>
                    <a:pt x="2591909" y="762536"/>
                  </a:lnTo>
                  <a:lnTo>
                    <a:pt x="2611276" y="725094"/>
                  </a:lnTo>
                  <a:lnTo>
                    <a:pt x="2618232" y="681989"/>
                  </a:lnTo>
                  <a:lnTo>
                    <a:pt x="2618232" y="136397"/>
                  </a:lnTo>
                  <a:lnTo>
                    <a:pt x="2611276" y="93293"/>
                  </a:lnTo>
                  <a:lnTo>
                    <a:pt x="2591909" y="55851"/>
                  </a:lnTo>
                  <a:lnTo>
                    <a:pt x="2562380" y="26322"/>
                  </a:lnTo>
                  <a:lnTo>
                    <a:pt x="2524938" y="6955"/>
                  </a:lnTo>
                  <a:lnTo>
                    <a:pt x="2481834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306067" y="3662171"/>
              <a:ext cx="2618740" cy="818515"/>
            </a:xfrm>
            <a:custGeom>
              <a:avLst/>
              <a:gdLst/>
              <a:ahLst/>
              <a:cxnLst/>
              <a:rect l="l" t="t" r="r" b="b"/>
              <a:pathLst>
                <a:path w="2618740" h="818514">
                  <a:moveTo>
                    <a:pt x="0" y="136397"/>
                  </a:moveTo>
                  <a:lnTo>
                    <a:pt x="6955" y="93293"/>
                  </a:lnTo>
                  <a:lnTo>
                    <a:pt x="26322" y="55851"/>
                  </a:lnTo>
                  <a:lnTo>
                    <a:pt x="55851" y="26322"/>
                  </a:lnTo>
                  <a:lnTo>
                    <a:pt x="93293" y="6955"/>
                  </a:lnTo>
                  <a:lnTo>
                    <a:pt x="136397" y="0"/>
                  </a:lnTo>
                  <a:lnTo>
                    <a:pt x="2481834" y="0"/>
                  </a:lnTo>
                  <a:lnTo>
                    <a:pt x="2524938" y="6955"/>
                  </a:lnTo>
                  <a:lnTo>
                    <a:pt x="2562380" y="26322"/>
                  </a:lnTo>
                  <a:lnTo>
                    <a:pt x="2591909" y="55851"/>
                  </a:lnTo>
                  <a:lnTo>
                    <a:pt x="2611276" y="93293"/>
                  </a:lnTo>
                  <a:lnTo>
                    <a:pt x="2618232" y="136397"/>
                  </a:lnTo>
                  <a:lnTo>
                    <a:pt x="2618232" y="681989"/>
                  </a:lnTo>
                  <a:lnTo>
                    <a:pt x="2611276" y="725094"/>
                  </a:lnTo>
                  <a:lnTo>
                    <a:pt x="2591909" y="762536"/>
                  </a:lnTo>
                  <a:lnTo>
                    <a:pt x="2562380" y="792065"/>
                  </a:lnTo>
                  <a:lnTo>
                    <a:pt x="2524938" y="811432"/>
                  </a:lnTo>
                  <a:lnTo>
                    <a:pt x="2481834" y="818388"/>
                  </a:lnTo>
                  <a:lnTo>
                    <a:pt x="136397" y="818388"/>
                  </a:lnTo>
                  <a:lnTo>
                    <a:pt x="93293" y="811432"/>
                  </a:lnTo>
                  <a:lnTo>
                    <a:pt x="55851" y="792065"/>
                  </a:lnTo>
                  <a:lnTo>
                    <a:pt x="26322" y="762536"/>
                  </a:lnTo>
                  <a:lnTo>
                    <a:pt x="6955" y="725094"/>
                  </a:lnTo>
                  <a:lnTo>
                    <a:pt x="0" y="681989"/>
                  </a:lnTo>
                  <a:lnTo>
                    <a:pt x="0" y="136397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1425066" y="3716528"/>
            <a:ext cx="2376170" cy="633730"/>
          </a:xfrm>
          <a:prstGeom prst="rect">
            <a:avLst/>
          </a:prstGeom>
        </p:spPr>
        <p:txBody>
          <a:bodyPr vert="horz" wrap="square" lIns="0" tIns="48894" rIns="0" bIns="0" rtlCol="0">
            <a:spAutoFit/>
          </a:bodyPr>
          <a:lstStyle/>
          <a:p>
            <a:pPr marL="12700" marR="5080" indent="63500">
              <a:lnSpc>
                <a:spcPts val="2270"/>
              </a:lnSpc>
              <a:spcBef>
                <a:spcPts val="384"/>
              </a:spcBef>
            </a:pPr>
            <a:r>
              <a:rPr sz="21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Interactive</a:t>
            </a:r>
            <a:r>
              <a:rPr sz="2100" spc="-5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1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analytics </a:t>
            </a:r>
            <a:r>
              <a:rPr sz="2100" dirty="0">
                <a:solidFill>
                  <a:srgbClr val="FFFFFF"/>
                </a:solidFill>
                <a:latin typeface="Microsoft Sans Serif"/>
                <a:cs typeface="Microsoft Sans Serif"/>
              </a:rPr>
              <a:t>demo</a:t>
            </a:r>
            <a:r>
              <a:rPr sz="2100" spc="-5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100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sz="210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100" spc="-75" dirty="0">
                <a:solidFill>
                  <a:srgbClr val="FFFFFF"/>
                </a:solidFill>
                <a:latin typeface="Microsoft Sans Serif"/>
                <a:cs typeface="Microsoft Sans Serif"/>
              </a:rPr>
              <a:t>screenshots</a:t>
            </a:r>
            <a:endParaRPr sz="2100">
              <a:latin typeface="Microsoft Sans Serif"/>
              <a:cs typeface="Microsoft Sans Serif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3917950" y="4786629"/>
            <a:ext cx="6461125" cy="1294765"/>
            <a:chOff x="3917950" y="4786629"/>
            <a:chExt cx="6461125" cy="1294765"/>
          </a:xfrm>
        </p:grpSpPr>
        <p:sp>
          <p:nvSpPr>
            <p:cNvPr id="22" name="object 22"/>
            <p:cNvSpPr/>
            <p:nvPr/>
          </p:nvSpPr>
          <p:spPr>
            <a:xfrm>
              <a:off x="3924300" y="4792979"/>
              <a:ext cx="6448425" cy="1282065"/>
            </a:xfrm>
            <a:custGeom>
              <a:avLst/>
              <a:gdLst/>
              <a:ahLst/>
              <a:cxnLst/>
              <a:rect l="l" t="t" r="r" b="b"/>
              <a:pathLst>
                <a:path w="6448425" h="1282064">
                  <a:moveTo>
                    <a:pt x="6234430" y="0"/>
                  </a:moveTo>
                  <a:lnTo>
                    <a:pt x="0" y="0"/>
                  </a:lnTo>
                  <a:lnTo>
                    <a:pt x="0" y="1281684"/>
                  </a:lnTo>
                  <a:lnTo>
                    <a:pt x="6234430" y="1281684"/>
                  </a:lnTo>
                  <a:lnTo>
                    <a:pt x="6283412" y="1276042"/>
                  </a:lnTo>
                  <a:lnTo>
                    <a:pt x="6328375" y="1259971"/>
                  </a:lnTo>
                  <a:lnTo>
                    <a:pt x="6368037" y="1234753"/>
                  </a:lnTo>
                  <a:lnTo>
                    <a:pt x="6401117" y="1201672"/>
                  </a:lnTo>
                  <a:lnTo>
                    <a:pt x="6426333" y="1162009"/>
                  </a:lnTo>
                  <a:lnTo>
                    <a:pt x="6442402" y="1117048"/>
                  </a:lnTo>
                  <a:lnTo>
                    <a:pt x="6448044" y="1068070"/>
                  </a:lnTo>
                  <a:lnTo>
                    <a:pt x="6448044" y="213614"/>
                  </a:lnTo>
                  <a:lnTo>
                    <a:pt x="6442402" y="164631"/>
                  </a:lnTo>
                  <a:lnTo>
                    <a:pt x="6426333" y="119668"/>
                  </a:lnTo>
                  <a:lnTo>
                    <a:pt x="6401117" y="80006"/>
                  </a:lnTo>
                  <a:lnTo>
                    <a:pt x="6368037" y="46926"/>
                  </a:lnTo>
                  <a:lnTo>
                    <a:pt x="6328375" y="21710"/>
                  </a:lnTo>
                  <a:lnTo>
                    <a:pt x="6283412" y="5641"/>
                  </a:lnTo>
                  <a:lnTo>
                    <a:pt x="6234430" y="0"/>
                  </a:lnTo>
                  <a:close/>
                </a:path>
              </a:pathLst>
            </a:custGeom>
            <a:solidFill>
              <a:srgbClr val="CFD4EA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3924300" y="4792979"/>
              <a:ext cx="6448425" cy="1282065"/>
            </a:xfrm>
            <a:custGeom>
              <a:avLst/>
              <a:gdLst/>
              <a:ahLst/>
              <a:cxnLst/>
              <a:rect l="l" t="t" r="r" b="b"/>
              <a:pathLst>
                <a:path w="6448425" h="1282064">
                  <a:moveTo>
                    <a:pt x="6448044" y="213614"/>
                  </a:moveTo>
                  <a:lnTo>
                    <a:pt x="6448044" y="1068070"/>
                  </a:lnTo>
                  <a:lnTo>
                    <a:pt x="6442402" y="1117048"/>
                  </a:lnTo>
                  <a:lnTo>
                    <a:pt x="6426333" y="1162009"/>
                  </a:lnTo>
                  <a:lnTo>
                    <a:pt x="6401117" y="1201672"/>
                  </a:lnTo>
                  <a:lnTo>
                    <a:pt x="6368037" y="1234753"/>
                  </a:lnTo>
                  <a:lnTo>
                    <a:pt x="6328375" y="1259971"/>
                  </a:lnTo>
                  <a:lnTo>
                    <a:pt x="6283412" y="1276042"/>
                  </a:lnTo>
                  <a:lnTo>
                    <a:pt x="6234430" y="1281684"/>
                  </a:lnTo>
                  <a:lnTo>
                    <a:pt x="0" y="1281684"/>
                  </a:lnTo>
                  <a:lnTo>
                    <a:pt x="0" y="0"/>
                  </a:lnTo>
                  <a:lnTo>
                    <a:pt x="6234430" y="0"/>
                  </a:lnTo>
                  <a:lnTo>
                    <a:pt x="6283412" y="5641"/>
                  </a:lnTo>
                  <a:lnTo>
                    <a:pt x="6328375" y="21710"/>
                  </a:lnTo>
                  <a:lnTo>
                    <a:pt x="6368037" y="46926"/>
                  </a:lnTo>
                  <a:lnTo>
                    <a:pt x="6401117" y="80006"/>
                  </a:lnTo>
                  <a:lnTo>
                    <a:pt x="6426333" y="119668"/>
                  </a:lnTo>
                  <a:lnTo>
                    <a:pt x="6442402" y="164631"/>
                  </a:lnTo>
                  <a:lnTo>
                    <a:pt x="6448044" y="213614"/>
                  </a:lnTo>
                  <a:close/>
                </a:path>
              </a:pathLst>
            </a:custGeom>
            <a:ln w="12700">
              <a:solidFill>
                <a:srgbClr val="CFD4E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4159758" y="4929885"/>
            <a:ext cx="9715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785" indent="-172085">
              <a:lnSpc>
                <a:spcPct val="100000"/>
              </a:lnSpc>
              <a:spcBef>
                <a:spcPts val="100"/>
              </a:spcBef>
              <a:buChar char="•"/>
              <a:tabLst>
                <a:tab pos="184785" algn="l"/>
              </a:tabLst>
            </a:pPr>
            <a:r>
              <a:rPr sz="1800" spc="-10" dirty="0">
                <a:latin typeface="Calibri"/>
                <a:cs typeface="Calibri"/>
              </a:rPr>
              <a:t>Samples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1299717" y="5018278"/>
            <a:ext cx="2631440" cy="831215"/>
            <a:chOff x="1299717" y="5018278"/>
            <a:chExt cx="2631440" cy="831215"/>
          </a:xfrm>
        </p:grpSpPr>
        <p:sp>
          <p:nvSpPr>
            <p:cNvPr id="26" name="object 26"/>
            <p:cNvSpPr/>
            <p:nvPr/>
          </p:nvSpPr>
          <p:spPr>
            <a:xfrm>
              <a:off x="1306067" y="5024628"/>
              <a:ext cx="2618740" cy="818515"/>
            </a:xfrm>
            <a:custGeom>
              <a:avLst/>
              <a:gdLst/>
              <a:ahLst/>
              <a:cxnLst/>
              <a:rect l="l" t="t" r="r" b="b"/>
              <a:pathLst>
                <a:path w="2618740" h="818514">
                  <a:moveTo>
                    <a:pt x="2481834" y="0"/>
                  </a:moveTo>
                  <a:lnTo>
                    <a:pt x="136397" y="0"/>
                  </a:lnTo>
                  <a:lnTo>
                    <a:pt x="93293" y="6955"/>
                  </a:lnTo>
                  <a:lnTo>
                    <a:pt x="55851" y="26322"/>
                  </a:lnTo>
                  <a:lnTo>
                    <a:pt x="26322" y="55851"/>
                  </a:lnTo>
                  <a:lnTo>
                    <a:pt x="6955" y="93293"/>
                  </a:lnTo>
                  <a:lnTo>
                    <a:pt x="0" y="136398"/>
                  </a:lnTo>
                  <a:lnTo>
                    <a:pt x="0" y="681990"/>
                  </a:lnTo>
                  <a:lnTo>
                    <a:pt x="6955" y="725099"/>
                  </a:lnTo>
                  <a:lnTo>
                    <a:pt x="26322" y="762541"/>
                  </a:lnTo>
                  <a:lnTo>
                    <a:pt x="55851" y="792069"/>
                  </a:lnTo>
                  <a:lnTo>
                    <a:pt x="93293" y="811433"/>
                  </a:lnTo>
                  <a:lnTo>
                    <a:pt x="136397" y="818388"/>
                  </a:lnTo>
                  <a:lnTo>
                    <a:pt x="2481834" y="818388"/>
                  </a:lnTo>
                  <a:lnTo>
                    <a:pt x="2524938" y="811433"/>
                  </a:lnTo>
                  <a:lnTo>
                    <a:pt x="2562380" y="792069"/>
                  </a:lnTo>
                  <a:lnTo>
                    <a:pt x="2591909" y="762541"/>
                  </a:lnTo>
                  <a:lnTo>
                    <a:pt x="2611276" y="725099"/>
                  </a:lnTo>
                  <a:lnTo>
                    <a:pt x="2618232" y="681990"/>
                  </a:lnTo>
                  <a:lnTo>
                    <a:pt x="2618232" y="136398"/>
                  </a:lnTo>
                  <a:lnTo>
                    <a:pt x="2611276" y="93293"/>
                  </a:lnTo>
                  <a:lnTo>
                    <a:pt x="2591909" y="55851"/>
                  </a:lnTo>
                  <a:lnTo>
                    <a:pt x="2562380" y="26322"/>
                  </a:lnTo>
                  <a:lnTo>
                    <a:pt x="2524938" y="6955"/>
                  </a:lnTo>
                  <a:lnTo>
                    <a:pt x="2481834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306067" y="5024628"/>
              <a:ext cx="2618740" cy="818515"/>
            </a:xfrm>
            <a:custGeom>
              <a:avLst/>
              <a:gdLst/>
              <a:ahLst/>
              <a:cxnLst/>
              <a:rect l="l" t="t" r="r" b="b"/>
              <a:pathLst>
                <a:path w="2618740" h="818514">
                  <a:moveTo>
                    <a:pt x="0" y="136398"/>
                  </a:moveTo>
                  <a:lnTo>
                    <a:pt x="6955" y="93293"/>
                  </a:lnTo>
                  <a:lnTo>
                    <a:pt x="26322" y="55851"/>
                  </a:lnTo>
                  <a:lnTo>
                    <a:pt x="55851" y="26322"/>
                  </a:lnTo>
                  <a:lnTo>
                    <a:pt x="93293" y="6955"/>
                  </a:lnTo>
                  <a:lnTo>
                    <a:pt x="136397" y="0"/>
                  </a:lnTo>
                  <a:lnTo>
                    <a:pt x="2481834" y="0"/>
                  </a:lnTo>
                  <a:lnTo>
                    <a:pt x="2524938" y="6955"/>
                  </a:lnTo>
                  <a:lnTo>
                    <a:pt x="2562380" y="26322"/>
                  </a:lnTo>
                  <a:lnTo>
                    <a:pt x="2591909" y="55851"/>
                  </a:lnTo>
                  <a:lnTo>
                    <a:pt x="2611276" y="93293"/>
                  </a:lnTo>
                  <a:lnTo>
                    <a:pt x="2618232" y="136398"/>
                  </a:lnTo>
                  <a:lnTo>
                    <a:pt x="2618232" y="681990"/>
                  </a:lnTo>
                  <a:lnTo>
                    <a:pt x="2611276" y="725099"/>
                  </a:lnTo>
                  <a:lnTo>
                    <a:pt x="2591909" y="762541"/>
                  </a:lnTo>
                  <a:lnTo>
                    <a:pt x="2562380" y="792069"/>
                  </a:lnTo>
                  <a:lnTo>
                    <a:pt x="2524938" y="811433"/>
                  </a:lnTo>
                  <a:lnTo>
                    <a:pt x="2481834" y="818388"/>
                  </a:lnTo>
                  <a:lnTo>
                    <a:pt x="136397" y="818388"/>
                  </a:lnTo>
                  <a:lnTo>
                    <a:pt x="93293" y="811433"/>
                  </a:lnTo>
                  <a:lnTo>
                    <a:pt x="55851" y="792069"/>
                  </a:lnTo>
                  <a:lnTo>
                    <a:pt x="26322" y="762541"/>
                  </a:lnTo>
                  <a:lnTo>
                    <a:pt x="6955" y="725099"/>
                  </a:lnTo>
                  <a:lnTo>
                    <a:pt x="0" y="681990"/>
                  </a:lnTo>
                  <a:lnTo>
                    <a:pt x="0" y="136398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1559178" y="5079238"/>
            <a:ext cx="2108835" cy="6337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2395"/>
              </a:lnSpc>
              <a:spcBef>
                <a:spcPts val="100"/>
              </a:spcBef>
            </a:pPr>
            <a:r>
              <a:rPr sz="21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Predictive</a:t>
            </a:r>
            <a:r>
              <a:rPr sz="2100" spc="-8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100" spc="-55" dirty="0">
                <a:solidFill>
                  <a:srgbClr val="FFFFFF"/>
                </a:solidFill>
                <a:latin typeface="Microsoft Sans Serif"/>
                <a:cs typeface="Microsoft Sans Serif"/>
              </a:rPr>
              <a:t>analysis</a:t>
            </a:r>
            <a:endParaRPr sz="2100">
              <a:latin typeface="Microsoft Sans Serif"/>
              <a:cs typeface="Microsoft Sans Serif"/>
            </a:endParaRPr>
          </a:p>
          <a:p>
            <a:pPr marL="635" algn="ctr">
              <a:lnSpc>
                <a:spcPts val="2395"/>
              </a:lnSpc>
            </a:pPr>
            <a:r>
              <a:rPr sz="21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results</a:t>
            </a:r>
            <a:endParaRPr sz="2100">
              <a:latin typeface="Microsoft Sans Serif"/>
              <a:cs typeface="Microsoft Sans Serif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5458967" y="2112264"/>
            <a:ext cx="4593590" cy="1193800"/>
            <a:chOff x="5458967" y="2112264"/>
            <a:chExt cx="4593590" cy="1193800"/>
          </a:xfrm>
        </p:grpSpPr>
        <p:pic>
          <p:nvPicPr>
            <p:cNvPr id="30" name="object 3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58967" y="2112264"/>
              <a:ext cx="3334512" cy="1193291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433816" y="2148840"/>
              <a:ext cx="1618487" cy="1075943"/>
            </a:xfrm>
            <a:prstGeom prst="rect">
              <a:avLst/>
            </a:prstGeom>
          </p:spPr>
        </p:pic>
      </p:grpSp>
      <p:grpSp>
        <p:nvGrpSpPr>
          <p:cNvPr id="32" name="object 32"/>
          <p:cNvGrpSpPr/>
          <p:nvPr/>
        </p:nvGrpSpPr>
        <p:grpSpPr>
          <a:xfrm>
            <a:off x="5682996" y="3439667"/>
            <a:ext cx="4264660" cy="1286510"/>
            <a:chOff x="5682996" y="3439667"/>
            <a:chExt cx="4264660" cy="1286510"/>
          </a:xfrm>
        </p:grpSpPr>
        <p:pic>
          <p:nvPicPr>
            <p:cNvPr id="33" name="object 3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682996" y="3439667"/>
              <a:ext cx="1371600" cy="1226819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604760" y="3488435"/>
              <a:ext cx="2342388" cy="1237488"/>
            </a:xfrm>
            <a:prstGeom prst="rect">
              <a:avLst/>
            </a:prstGeom>
          </p:spPr>
        </p:pic>
      </p:grpSp>
      <p:pic>
        <p:nvPicPr>
          <p:cNvPr id="35" name="object 3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509259" y="4808220"/>
            <a:ext cx="2095499" cy="121767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87239" cy="6857997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38200" y="4492752"/>
            <a:ext cx="9904730" cy="1572895"/>
          </a:xfrm>
          <a:prstGeom prst="rect">
            <a:avLst/>
          </a:prstGeom>
          <a:ln w="12700">
            <a:solidFill>
              <a:srgbClr val="44536A"/>
            </a:solidFill>
          </a:ln>
        </p:spPr>
        <p:txBody>
          <a:bodyPr vert="horz" wrap="square" lIns="0" tIns="29845" rIns="0" bIns="0" rtlCol="0">
            <a:spAutoFit/>
          </a:bodyPr>
          <a:lstStyle/>
          <a:p>
            <a:pPr marL="320675" indent="-229235">
              <a:lnSpc>
                <a:spcPct val="100000"/>
              </a:lnSpc>
              <a:spcBef>
                <a:spcPts val="235"/>
              </a:spcBef>
              <a:buFont typeface="Arial MT"/>
              <a:buChar char="•"/>
              <a:tabLst>
                <a:tab pos="320675" algn="l"/>
              </a:tabLst>
            </a:pP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rates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(Class=1)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increases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flights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increase</a:t>
            </a:r>
            <a:endParaRPr sz="2200">
              <a:latin typeface="Microsoft Sans Serif"/>
              <a:cs typeface="Microsoft Sans Serif"/>
            </a:endParaRPr>
          </a:p>
          <a:p>
            <a:pPr marL="320675" indent="-229235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320675" algn="l"/>
              </a:tabLst>
            </a:pP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95" dirty="0">
                <a:solidFill>
                  <a:srgbClr val="292929"/>
                </a:solidFill>
                <a:latin typeface="Microsoft Sans Serif"/>
                <a:cs typeface="Microsoft Sans Serif"/>
              </a:rPr>
              <a:t>‘KSC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95" dirty="0">
                <a:solidFill>
                  <a:srgbClr val="292929"/>
                </a:solidFill>
                <a:latin typeface="Microsoft Sans Serif"/>
                <a:cs typeface="Microsoft Sans Serif"/>
              </a:rPr>
              <a:t>LC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39A’,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it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takes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at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least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around 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25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before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first</a:t>
            </a:r>
            <a:endParaRPr sz="2200">
              <a:latin typeface="Microsoft Sans Serif"/>
              <a:cs typeface="Microsoft Sans Serif"/>
            </a:endParaRPr>
          </a:p>
          <a:p>
            <a:pPr marL="320675">
              <a:lnSpc>
                <a:spcPct val="100000"/>
              </a:lnSpc>
              <a:spcBef>
                <a:spcPts val="5"/>
              </a:spcBef>
            </a:pP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22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652"/>
            <a:ext cx="602678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Flight</a:t>
            </a:r>
            <a:r>
              <a:rPr spc="-90" dirty="0"/>
              <a:t> Number </a:t>
            </a:r>
            <a:r>
              <a:rPr spc="-100" dirty="0"/>
              <a:t>vs. </a:t>
            </a:r>
            <a:r>
              <a:rPr spc="-120" dirty="0"/>
              <a:t>Launch</a:t>
            </a:r>
            <a:r>
              <a:rPr spc="-90" dirty="0"/>
              <a:t> </a:t>
            </a:r>
            <a:r>
              <a:rPr spc="-75" dirty="0"/>
              <a:t>Site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09216" y="1362455"/>
            <a:ext cx="6710172" cy="2993136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19</a:t>
            </a:fld>
            <a:endParaRPr spc="45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37640" y="1950872"/>
            <a:ext cx="2540635" cy="3106420"/>
          </a:xfrm>
          <a:prstGeom prst="rect">
            <a:avLst/>
          </a:prstGeom>
        </p:spPr>
        <p:txBody>
          <a:bodyPr vert="horz" wrap="square" lIns="0" tIns="19113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505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Executive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Summary</a:t>
            </a:r>
            <a:endParaRPr sz="22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Introduction</a:t>
            </a:r>
            <a:endParaRPr sz="22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Methodology</a:t>
            </a:r>
            <a:endParaRPr sz="22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390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Results</a:t>
            </a:r>
            <a:endParaRPr sz="22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410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Conclusion</a:t>
            </a:r>
            <a:endParaRPr sz="22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Appendix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9385">
              <a:lnSpc>
                <a:spcPts val="1835"/>
              </a:lnSpc>
            </a:pPr>
            <a:fld id="{81D60167-4931-47E6-BA6A-407CBD079E47}" type="slidenum">
              <a:rPr spc="20" dirty="0"/>
              <a:t>2</a:t>
            </a:fld>
            <a:endParaRPr spc="20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398"/>
            <a:ext cx="146431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60" dirty="0"/>
              <a:t>Outline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8969" y="417398"/>
            <a:ext cx="473519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20" dirty="0"/>
              <a:t>Payload </a:t>
            </a:r>
            <a:r>
              <a:rPr spc="-100" dirty="0"/>
              <a:t>vs.</a:t>
            </a:r>
            <a:r>
              <a:rPr spc="-120" dirty="0"/>
              <a:t> Launch</a:t>
            </a:r>
            <a:r>
              <a:rPr spc="-114" dirty="0"/>
              <a:t> </a:t>
            </a:r>
            <a:r>
              <a:rPr spc="-80" dirty="0"/>
              <a:t>Site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42416" y="4253484"/>
            <a:ext cx="8495030" cy="1973580"/>
          </a:xfrm>
          <a:prstGeom prst="rect">
            <a:avLst/>
          </a:prstGeom>
          <a:ln w="12700">
            <a:solidFill>
              <a:srgbClr val="44536A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319405" indent="-227965">
              <a:lnSpc>
                <a:spcPts val="1964"/>
              </a:lnSpc>
              <a:buFont typeface="Arial MT"/>
              <a:buChar char="•"/>
              <a:tabLst>
                <a:tab pos="319405" algn="l"/>
              </a:tabLst>
            </a:pP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0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‘VAFB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29" dirty="0">
                <a:solidFill>
                  <a:srgbClr val="292929"/>
                </a:solidFill>
                <a:latin typeface="Microsoft Sans Serif"/>
                <a:cs typeface="Microsoft Sans Serif"/>
              </a:rPr>
              <a:t>SLC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4E’,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there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no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rockets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launched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endParaRPr sz="2000">
              <a:latin typeface="Microsoft Sans Serif"/>
              <a:cs typeface="Microsoft Sans Serif"/>
            </a:endParaRPr>
          </a:p>
          <a:p>
            <a:pPr marL="320040">
              <a:lnSpc>
                <a:spcPts val="2160"/>
              </a:lnSpc>
            </a:pP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greater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than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10,000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kg</a:t>
            </a:r>
            <a:endParaRPr sz="2000">
              <a:latin typeface="Microsoft Sans Serif"/>
              <a:cs typeface="Microsoft Sans Serif"/>
            </a:endParaRPr>
          </a:p>
          <a:p>
            <a:pPr marL="320040" marR="229870" indent="-228600">
              <a:lnSpc>
                <a:spcPct val="80000"/>
              </a:lnSpc>
              <a:spcBef>
                <a:spcPts val="1405"/>
              </a:spcBef>
              <a:buFont typeface="Arial MT"/>
              <a:buChar char="•"/>
              <a:tabLst>
                <a:tab pos="320040" algn="l"/>
              </a:tabLst>
            </a:pP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Percentage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(Class=1)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increases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‘VAFB </a:t>
            </a:r>
            <a:r>
              <a:rPr sz="2000" spc="-229" dirty="0">
                <a:solidFill>
                  <a:srgbClr val="292929"/>
                </a:solidFill>
                <a:latin typeface="Microsoft Sans Serif"/>
                <a:cs typeface="Microsoft Sans Serif"/>
              </a:rPr>
              <a:t>SLC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4E’</a:t>
            </a:r>
            <a:r>
              <a:rPr sz="20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payload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increases</a:t>
            </a:r>
            <a:endParaRPr sz="2000">
              <a:latin typeface="Microsoft Sans Serif"/>
              <a:cs typeface="Microsoft Sans Serif"/>
            </a:endParaRPr>
          </a:p>
          <a:p>
            <a:pPr marL="319405" indent="-227965">
              <a:lnSpc>
                <a:spcPts val="2160"/>
              </a:lnSpc>
              <a:spcBef>
                <a:spcPts val="910"/>
              </a:spcBef>
              <a:buFont typeface="Arial MT"/>
              <a:buChar char="•"/>
              <a:tabLst>
                <a:tab pos="319405" algn="l"/>
              </a:tabLst>
            </a:pP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There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no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clear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correlation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or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pattern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between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endParaRPr sz="2000">
              <a:latin typeface="Microsoft Sans Serif"/>
              <a:cs typeface="Microsoft Sans Serif"/>
            </a:endParaRPr>
          </a:p>
          <a:p>
            <a:pPr marL="320040">
              <a:lnSpc>
                <a:spcPts val="2160"/>
              </a:lnSpc>
            </a:pP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endParaRPr sz="200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81783" y="1379219"/>
            <a:ext cx="6166104" cy="2807207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20</a:t>
            </a:fld>
            <a:endParaRPr spc="45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8969" y="417652"/>
            <a:ext cx="554164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54" dirty="0"/>
              <a:t>Success</a:t>
            </a:r>
            <a:r>
              <a:rPr spc="30" dirty="0"/>
              <a:t> </a:t>
            </a:r>
            <a:r>
              <a:rPr spc="-170" dirty="0"/>
              <a:t>Rate</a:t>
            </a:r>
            <a:r>
              <a:rPr spc="5" dirty="0"/>
              <a:t> </a:t>
            </a:r>
            <a:r>
              <a:rPr spc="-95" dirty="0"/>
              <a:t>vs.</a:t>
            </a:r>
            <a:r>
              <a:rPr spc="5" dirty="0"/>
              <a:t> </a:t>
            </a:r>
            <a:r>
              <a:rPr dirty="0"/>
              <a:t>Orbit</a:t>
            </a:r>
            <a:r>
              <a:rPr spc="25" dirty="0"/>
              <a:t> </a:t>
            </a:r>
            <a:r>
              <a:rPr spc="-155" dirty="0"/>
              <a:t>Type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48155" y="4597908"/>
            <a:ext cx="8496300" cy="1386840"/>
          </a:xfrm>
          <a:prstGeom prst="rect">
            <a:avLst/>
          </a:prstGeom>
          <a:ln w="12700">
            <a:solidFill>
              <a:srgbClr val="44536A"/>
            </a:solidFill>
          </a:ln>
        </p:spPr>
        <p:txBody>
          <a:bodyPr vert="horz" wrap="square" lIns="0" tIns="29845" rIns="0" bIns="0" rtlCol="0">
            <a:spAutoFit/>
          </a:bodyPr>
          <a:lstStyle/>
          <a:p>
            <a:pPr marL="320040" indent="-227965">
              <a:lnSpc>
                <a:spcPct val="100000"/>
              </a:lnSpc>
              <a:spcBef>
                <a:spcPts val="235"/>
              </a:spcBef>
              <a:buFont typeface="Arial MT"/>
              <a:buChar char="•"/>
              <a:tabLst>
                <a:tab pos="320040" algn="l"/>
              </a:tabLst>
            </a:pP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Orbits</a:t>
            </a: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15" dirty="0">
                <a:solidFill>
                  <a:srgbClr val="292929"/>
                </a:solidFill>
                <a:latin typeface="Microsoft Sans Serif"/>
                <a:cs typeface="Microsoft Sans Serif"/>
              </a:rPr>
              <a:t>ES-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LI,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40" dirty="0">
                <a:solidFill>
                  <a:srgbClr val="292929"/>
                </a:solidFill>
                <a:latin typeface="Microsoft Sans Serif"/>
                <a:cs typeface="Microsoft Sans Serif"/>
              </a:rPr>
              <a:t>GEO,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90" dirty="0">
                <a:solidFill>
                  <a:srgbClr val="292929"/>
                </a:solidFill>
                <a:latin typeface="Microsoft Sans Serif"/>
                <a:cs typeface="Microsoft Sans Serif"/>
              </a:rPr>
              <a:t>HEO,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70" dirty="0">
                <a:solidFill>
                  <a:srgbClr val="292929"/>
                </a:solidFill>
                <a:latin typeface="Microsoft Sans Serif"/>
                <a:cs typeface="Microsoft Sans Serif"/>
              </a:rPr>
              <a:t>SSO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highest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rates</a:t>
            </a:r>
            <a:endParaRPr sz="2200">
              <a:latin typeface="Microsoft Sans Serif"/>
              <a:cs typeface="Microsoft Sans Serif"/>
            </a:endParaRPr>
          </a:p>
          <a:p>
            <a:pPr marL="320040" indent="-227965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320040" algn="l"/>
              </a:tabLst>
            </a:pPr>
            <a:r>
              <a:rPr sz="2200" spc="-275" dirty="0">
                <a:solidFill>
                  <a:srgbClr val="292929"/>
                </a:solidFill>
                <a:latin typeface="Microsoft Sans Serif"/>
                <a:cs typeface="Microsoft Sans Serif"/>
              </a:rPr>
              <a:t>GTO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has</a:t>
            </a:r>
            <a:r>
              <a:rPr sz="22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lowest</a:t>
            </a:r>
            <a:r>
              <a:rPr sz="22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2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endParaRPr sz="220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56916" y="1347216"/>
            <a:ext cx="4765548" cy="306323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21</a:t>
            </a:fld>
            <a:endParaRPr spc="45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09706" y="6081166"/>
            <a:ext cx="26924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40" dirty="0">
                <a:solidFill>
                  <a:srgbClr val="1C7CDB"/>
                </a:solidFill>
                <a:latin typeface="Microsoft Sans Serif"/>
                <a:cs typeface="Microsoft Sans Serif"/>
              </a:rPr>
              <a:t>22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652"/>
            <a:ext cx="582104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Flight</a:t>
            </a:r>
            <a:r>
              <a:rPr spc="-50" dirty="0"/>
              <a:t> </a:t>
            </a:r>
            <a:r>
              <a:rPr spc="-90" dirty="0"/>
              <a:t>Number</a:t>
            </a:r>
            <a:r>
              <a:rPr spc="-55" dirty="0"/>
              <a:t> </a:t>
            </a:r>
            <a:r>
              <a:rPr spc="-100" dirty="0"/>
              <a:t>vs.</a:t>
            </a:r>
            <a:r>
              <a:rPr spc="-65" dirty="0"/>
              <a:t> </a:t>
            </a:r>
            <a:r>
              <a:rPr dirty="0"/>
              <a:t>Orbit</a:t>
            </a:r>
            <a:r>
              <a:rPr spc="-50" dirty="0"/>
              <a:t> </a:t>
            </a:r>
            <a:r>
              <a:rPr spc="-130" dirty="0"/>
              <a:t>Type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159763" y="4651247"/>
            <a:ext cx="8495030" cy="1775460"/>
          </a:xfrm>
          <a:prstGeom prst="rect">
            <a:avLst/>
          </a:prstGeom>
          <a:ln w="12700">
            <a:solidFill>
              <a:srgbClr val="44536A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320040" indent="-228600">
              <a:lnSpc>
                <a:spcPts val="1964"/>
              </a:lnSpc>
              <a:buFont typeface="Arial MT"/>
              <a:buChar char="•"/>
              <a:tabLst>
                <a:tab pos="320040" algn="l"/>
              </a:tabLst>
            </a:pP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</a:t>
            </a:r>
            <a:r>
              <a:rPr sz="20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VLEO,</a:t>
            </a:r>
            <a:r>
              <a:rPr sz="20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first</a:t>
            </a:r>
            <a:r>
              <a:rPr sz="20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(class=1)</a:t>
            </a:r>
            <a:r>
              <a:rPr sz="20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doesn’t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occur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until </a:t>
            </a:r>
            <a:r>
              <a:rPr sz="20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60+</a:t>
            </a:r>
            <a:endParaRPr sz="2000">
              <a:latin typeface="Microsoft Sans Serif"/>
              <a:cs typeface="Microsoft Sans Serif"/>
            </a:endParaRPr>
          </a:p>
          <a:p>
            <a:pPr marL="320675">
              <a:lnSpc>
                <a:spcPts val="2160"/>
              </a:lnSpc>
            </a:pP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flights</a:t>
            </a:r>
            <a:endParaRPr sz="2000">
              <a:latin typeface="Microsoft Sans Serif"/>
              <a:cs typeface="Microsoft Sans Serif"/>
            </a:endParaRPr>
          </a:p>
          <a:p>
            <a:pPr marL="320675" marR="315595" indent="-229235">
              <a:lnSpc>
                <a:spcPts val="1920"/>
              </a:lnSpc>
              <a:spcBef>
                <a:spcPts val="1390"/>
              </a:spcBef>
              <a:buFont typeface="Arial MT"/>
              <a:buChar char="•"/>
              <a:tabLst>
                <a:tab pos="320675" algn="l"/>
              </a:tabLst>
            </a:pP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0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most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orbits </a:t>
            </a:r>
            <a:r>
              <a:rPr sz="20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(LEO,</a:t>
            </a:r>
            <a:r>
              <a:rPr sz="20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90" dirty="0">
                <a:solidFill>
                  <a:srgbClr val="292929"/>
                </a:solidFill>
                <a:latin typeface="Microsoft Sans Serif"/>
                <a:cs typeface="Microsoft Sans Serif"/>
              </a:rPr>
              <a:t>ISS,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PO,</a:t>
            </a:r>
            <a:r>
              <a:rPr sz="20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4" dirty="0">
                <a:solidFill>
                  <a:srgbClr val="292929"/>
                </a:solidFill>
                <a:latin typeface="Microsoft Sans Serif"/>
                <a:cs typeface="Microsoft Sans Serif"/>
              </a:rPr>
              <a:t>SSO,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60" dirty="0">
                <a:solidFill>
                  <a:srgbClr val="292929"/>
                </a:solidFill>
                <a:latin typeface="Microsoft Sans Serif"/>
                <a:cs typeface="Microsoft Sans Serif"/>
              </a:rPr>
              <a:t>MEO,</a:t>
            </a:r>
            <a:r>
              <a:rPr sz="20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VLEO)</a:t>
            </a:r>
            <a:r>
              <a:rPr sz="20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rates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appear</a:t>
            </a:r>
            <a:r>
              <a:rPr sz="20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increase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flight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numbers</a:t>
            </a:r>
            <a:endParaRPr sz="2000">
              <a:latin typeface="Microsoft Sans Serif"/>
              <a:cs typeface="Microsoft Sans Serif"/>
            </a:endParaRPr>
          </a:p>
          <a:p>
            <a:pPr marL="320040" indent="-228600">
              <a:lnSpc>
                <a:spcPct val="100000"/>
              </a:lnSpc>
              <a:spcBef>
                <a:spcPts val="925"/>
              </a:spcBef>
              <a:buFont typeface="Arial MT"/>
              <a:buChar char="•"/>
              <a:tabLst>
                <a:tab pos="320040" algn="l"/>
              </a:tabLst>
            </a:pP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There</a:t>
            </a:r>
            <a:r>
              <a:rPr sz="20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no</a:t>
            </a:r>
            <a:r>
              <a:rPr sz="20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relationship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flight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 orbit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0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GTO</a:t>
            </a:r>
            <a:endParaRPr sz="2000">
              <a:latin typeface="Microsoft Sans Serif"/>
              <a:cs typeface="Microsoft Sans Serif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63011" y="1429511"/>
            <a:ext cx="4936236" cy="311658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09706" y="6081166"/>
            <a:ext cx="26924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40" dirty="0">
                <a:solidFill>
                  <a:srgbClr val="1C7CDB"/>
                </a:solidFill>
                <a:latin typeface="Microsoft Sans Serif"/>
                <a:cs typeface="Microsoft Sans Serif"/>
              </a:rPr>
              <a:t>23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652"/>
            <a:ext cx="453199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20" dirty="0"/>
              <a:t>Payload</a:t>
            </a:r>
            <a:r>
              <a:rPr spc="-65" dirty="0"/>
              <a:t> </a:t>
            </a:r>
            <a:r>
              <a:rPr spc="-100" dirty="0"/>
              <a:t>vs.</a:t>
            </a:r>
            <a:r>
              <a:rPr spc="-70" dirty="0"/>
              <a:t> </a:t>
            </a:r>
            <a:r>
              <a:rPr dirty="0"/>
              <a:t>Orbit</a:t>
            </a:r>
            <a:r>
              <a:rPr spc="-45" dirty="0"/>
              <a:t> </a:t>
            </a:r>
            <a:r>
              <a:rPr spc="-135" dirty="0"/>
              <a:t>Type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159763" y="4651247"/>
            <a:ext cx="9016365" cy="1775460"/>
          </a:xfrm>
          <a:prstGeom prst="rect">
            <a:avLst/>
          </a:prstGeom>
          <a:ln w="12700">
            <a:solidFill>
              <a:srgbClr val="44536A"/>
            </a:solidFill>
          </a:ln>
        </p:spPr>
        <p:txBody>
          <a:bodyPr vert="horz" wrap="square" lIns="0" tIns="28575" rIns="0" bIns="0" rtlCol="0">
            <a:spAutoFit/>
          </a:bodyPr>
          <a:lstStyle/>
          <a:p>
            <a:pPr marL="320040" indent="-228600">
              <a:lnSpc>
                <a:spcPct val="100000"/>
              </a:lnSpc>
              <a:spcBef>
                <a:spcPts val="225"/>
              </a:spcBef>
              <a:buFont typeface="Arial MT"/>
              <a:buChar char="•"/>
              <a:tabLst>
                <a:tab pos="320040" algn="l"/>
              </a:tabLst>
            </a:pP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rates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(Class=1)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appear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increase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pay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load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for</a:t>
            </a:r>
            <a:endParaRPr sz="2200">
              <a:latin typeface="Microsoft Sans Serif"/>
              <a:cs typeface="Microsoft Sans Serif"/>
            </a:endParaRPr>
          </a:p>
          <a:p>
            <a:pPr marL="320675">
              <a:lnSpc>
                <a:spcPct val="100000"/>
              </a:lnSpc>
              <a:spcBef>
                <a:spcPts val="5"/>
              </a:spcBef>
            </a:pP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orbits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70" dirty="0">
                <a:solidFill>
                  <a:srgbClr val="292929"/>
                </a:solidFill>
                <a:latin typeface="Microsoft Sans Serif"/>
                <a:cs typeface="Microsoft Sans Serif"/>
              </a:rPr>
              <a:t>LEO,</a:t>
            </a:r>
            <a:r>
              <a:rPr sz="22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15" dirty="0">
                <a:solidFill>
                  <a:srgbClr val="292929"/>
                </a:solidFill>
                <a:latin typeface="Microsoft Sans Serif"/>
                <a:cs typeface="Microsoft Sans Serif"/>
              </a:rPr>
              <a:t>ISS,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5" dirty="0">
                <a:solidFill>
                  <a:srgbClr val="292929"/>
                </a:solidFill>
                <a:latin typeface="Microsoft Sans Serif"/>
                <a:cs typeface="Microsoft Sans Serif"/>
              </a:rPr>
              <a:t>PO,</a:t>
            </a:r>
            <a:r>
              <a:rPr sz="22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0" dirty="0">
                <a:solidFill>
                  <a:srgbClr val="292929"/>
                </a:solidFill>
                <a:latin typeface="Microsoft Sans Serif"/>
                <a:cs typeface="Microsoft Sans Serif"/>
              </a:rPr>
              <a:t>SSO</a:t>
            </a:r>
            <a:endParaRPr sz="2200">
              <a:latin typeface="Microsoft Sans Serif"/>
              <a:cs typeface="Microsoft Sans Serif"/>
            </a:endParaRPr>
          </a:p>
          <a:p>
            <a:pPr marL="320675" marR="240029" indent="-229235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320675" algn="l"/>
              </a:tabLst>
            </a:pP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2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85" dirty="0">
                <a:solidFill>
                  <a:srgbClr val="292929"/>
                </a:solidFill>
                <a:latin typeface="Microsoft Sans Serif"/>
                <a:cs typeface="Microsoft Sans Serif"/>
              </a:rPr>
              <a:t>GEO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orbit,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there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not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clear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pattern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for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22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or</a:t>
            </a:r>
            <a:r>
              <a:rPr sz="22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unsuccessful</a:t>
            </a:r>
            <a:r>
              <a:rPr sz="22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endParaRPr sz="2200">
              <a:latin typeface="Microsoft Sans Serif"/>
              <a:cs typeface="Microsoft Sans Serif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42844" y="1447800"/>
            <a:ext cx="4824983" cy="3095244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09706" y="6081166"/>
            <a:ext cx="26924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40" dirty="0">
                <a:solidFill>
                  <a:srgbClr val="1C7CDB"/>
                </a:solidFill>
                <a:latin typeface="Microsoft Sans Serif"/>
                <a:cs typeface="Microsoft Sans Serif"/>
              </a:rPr>
              <a:t>24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398"/>
            <a:ext cx="579691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30" dirty="0"/>
              <a:t>Launch</a:t>
            </a:r>
            <a:r>
              <a:rPr spc="-45" dirty="0"/>
              <a:t> </a:t>
            </a:r>
            <a:r>
              <a:rPr spc="-254" dirty="0"/>
              <a:t>Success</a:t>
            </a:r>
            <a:r>
              <a:rPr spc="5" dirty="0"/>
              <a:t> </a:t>
            </a:r>
            <a:r>
              <a:rPr spc="-114" dirty="0"/>
              <a:t>Yearly</a:t>
            </a:r>
            <a:r>
              <a:rPr spc="-35" dirty="0"/>
              <a:t> </a:t>
            </a:r>
            <a:r>
              <a:rPr spc="-105" dirty="0"/>
              <a:t>Trend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52344" y="1315211"/>
            <a:ext cx="5417820" cy="317754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159763" y="4651247"/>
            <a:ext cx="9212580" cy="1775460"/>
          </a:xfrm>
          <a:prstGeom prst="rect">
            <a:avLst/>
          </a:prstGeom>
          <a:ln w="12700">
            <a:solidFill>
              <a:srgbClr val="44536A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320040" indent="-228600">
              <a:lnSpc>
                <a:spcPts val="2205"/>
              </a:lnSpc>
              <a:buFont typeface="Arial MT"/>
              <a:buChar char="•"/>
              <a:tabLst>
                <a:tab pos="320040" algn="l"/>
              </a:tabLst>
            </a:pPr>
            <a:r>
              <a:rPr sz="20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 rate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(Class=1)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increased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about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80%</a:t>
            </a:r>
            <a:r>
              <a:rPr sz="20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2013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2020</a:t>
            </a:r>
            <a:endParaRPr sz="2000">
              <a:latin typeface="Microsoft Sans Serif"/>
              <a:cs typeface="Microsoft Sans Serif"/>
            </a:endParaRPr>
          </a:p>
          <a:p>
            <a:pPr marL="320040" indent="-228600">
              <a:lnSpc>
                <a:spcPts val="2160"/>
              </a:lnSpc>
              <a:spcBef>
                <a:spcPts val="925"/>
              </a:spcBef>
              <a:buFont typeface="Arial MT"/>
              <a:buChar char="•"/>
              <a:tabLst>
                <a:tab pos="320040" algn="l"/>
              </a:tabLst>
            </a:pPr>
            <a:r>
              <a:rPr sz="20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0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rates</a:t>
            </a:r>
            <a:r>
              <a:rPr sz="20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remained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same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2010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2013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2014</a:t>
            </a:r>
            <a:endParaRPr sz="2000">
              <a:latin typeface="Microsoft Sans Serif"/>
              <a:cs typeface="Microsoft Sans Serif"/>
            </a:endParaRPr>
          </a:p>
          <a:p>
            <a:pPr marL="320675">
              <a:lnSpc>
                <a:spcPts val="2160"/>
              </a:lnSpc>
            </a:pP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0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2015</a:t>
            </a:r>
            <a:endParaRPr sz="2000">
              <a:latin typeface="Microsoft Sans Serif"/>
              <a:cs typeface="Microsoft Sans Serif"/>
            </a:endParaRPr>
          </a:p>
          <a:p>
            <a:pPr marL="320675" marR="758190" indent="-229235">
              <a:lnSpc>
                <a:spcPct val="80000"/>
              </a:lnSpc>
              <a:spcBef>
                <a:spcPts val="1390"/>
              </a:spcBef>
              <a:buFont typeface="Arial MT"/>
              <a:buChar char="•"/>
              <a:tabLst>
                <a:tab pos="320675" algn="l"/>
              </a:tabLst>
            </a:pPr>
            <a:r>
              <a:rPr sz="20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rates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decreased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2017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 and</a:t>
            </a:r>
            <a:r>
              <a:rPr sz="20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2018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 and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2019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and 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2020</a:t>
            </a:r>
            <a:endParaRPr sz="20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1305509"/>
            <a:ext cx="102552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u="sng" spc="-90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Query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: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8969" y="2479370"/>
            <a:ext cx="7969250" cy="19373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u="sng" spc="-10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Description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:</a:t>
            </a:r>
            <a:endParaRPr sz="2200">
              <a:latin typeface="Microsoft Sans Serif"/>
              <a:cs typeface="Microsoft Sans Serif"/>
            </a:endParaRPr>
          </a:p>
          <a:p>
            <a:pPr marL="697865" lvl="1" indent="-227965">
              <a:lnSpc>
                <a:spcPct val="100000"/>
              </a:lnSpc>
              <a:spcBef>
                <a:spcPts val="30"/>
              </a:spcBef>
              <a:buFont typeface="Arial MT"/>
              <a:buChar char="•"/>
              <a:tabLst>
                <a:tab pos="697865" algn="l"/>
              </a:tabLst>
            </a:pP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‘distinct’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returns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only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unique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values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queries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column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(Launch_Site)</a:t>
            </a:r>
            <a:endParaRPr sz="1800">
              <a:latin typeface="Microsoft Sans Serif"/>
              <a:cs typeface="Microsoft Sans Serif"/>
            </a:endParaRPr>
          </a:p>
          <a:p>
            <a:pPr marL="697865" lvl="1" indent="-227965">
              <a:lnSpc>
                <a:spcPct val="100000"/>
              </a:lnSpc>
              <a:buFont typeface="Arial MT"/>
              <a:buChar char="•"/>
              <a:tabLst>
                <a:tab pos="697865" algn="l"/>
              </a:tabLst>
            </a:pP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There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4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unique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launch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</a:t>
            </a:r>
            <a:endParaRPr sz="1800">
              <a:latin typeface="Microsoft Sans Serif"/>
              <a:cs typeface="Microsoft Sans Serif"/>
            </a:endParaRPr>
          </a:p>
          <a:p>
            <a:pPr lvl="1">
              <a:lnSpc>
                <a:spcPct val="100000"/>
              </a:lnSpc>
              <a:buClr>
                <a:srgbClr val="292929"/>
              </a:buClr>
              <a:buFont typeface="Arial MT"/>
              <a:buChar char="•"/>
            </a:pPr>
            <a:endParaRPr sz="1800">
              <a:latin typeface="Microsoft Sans Serif"/>
              <a:cs typeface="Microsoft Sans Serif"/>
            </a:endParaRPr>
          </a:p>
          <a:p>
            <a:pPr lvl="1">
              <a:lnSpc>
                <a:spcPct val="100000"/>
              </a:lnSpc>
              <a:spcBef>
                <a:spcPts val="1350"/>
              </a:spcBef>
              <a:buClr>
                <a:srgbClr val="292929"/>
              </a:buClr>
              <a:buFont typeface="Arial MT"/>
              <a:buChar char="•"/>
            </a:pPr>
            <a:endParaRPr sz="18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buFont typeface="Arial MT"/>
              <a:buChar char="•"/>
              <a:tabLst>
                <a:tab pos="240665" algn="l"/>
              </a:tabLst>
            </a:pPr>
            <a:r>
              <a:rPr sz="2200" u="sng" spc="-10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Result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: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69" y="417398"/>
            <a:ext cx="448691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All</a:t>
            </a:r>
            <a:r>
              <a:rPr spc="-80" dirty="0"/>
              <a:t> </a:t>
            </a:r>
            <a:r>
              <a:rPr spc="-140" dirty="0"/>
              <a:t>Launch</a:t>
            </a:r>
            <a:r>
              <a:rPr spc="-70" dirty="0"/>
              <a:t> </a:t>
            </a:r>
            <a:r>
              <a:rPr spc="-50" dirty="0"/>
              <a:t>Site</a:t>
            </a:r>
            <a:r>
              <a:rPr spc="-75" dirty="0"/>
              <a:t> </a:t>
            </a:r>
            <a:r>
              <a:rPr spc="-195" dirty="0"/>
              <a:t>Names</a:t>
            </a: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10155" y="4136135"/>
            <a:ext cx="1720595" cy="2237232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31391" y="1767839"/>
            <a:ext cx="4390644" cy="400812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25</a:t>
            </a:fld>
            <a:endParaRPr spc="45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1305509"/>
            <a:ext cx="9013190" cy="24599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u="sng" spc="-10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Query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:</a:t>
            </a:r>
            <a:endParaRPr sz="22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875"/>
              </a:spcBef>
              <a:buClr>
                <a:srgbClr val="292929"/>
              </a:buClr>
              <a:buFont typeface="Arial MT"/>
              <a:buChar char="•"/>
            </a:pPr>
            <a:endParaRPr sz="22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buFont typeface="Arial MT"/>
              <a:buChar char="•"/>
              <a:tabLst>
                <a:tab pos="240665" algn="l"/>
              </a:tabLst>
            </a:pPr>
            <a:r>
              <a:rPr sz="2200" u="sng" spc="-10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Description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:</a:t>
            </a:r>
            <a:endParaRPr sz="2200">
              <a:latin typeface="Microsoft Sans Serif"/>
              <a:cs typeface="Microsoft Sans Serif"/>
            </a:endParaRPr>
          </a:p>
          <a:p>
            <a:pPr marL="697865" lvl="1" indent="-227965">
              <a:lnSpc>
                <a:spcPct val="100000"/>
              </a:lnSpc>
              <a:spcBef>
                <a:spcPts val="30"/>
              </a:spcBef>
              <a:buFont typeface="Arial MT"/>
              <a:buChar char="•"/>
              <a:tabLst>
                <a:tab pos="697865" algn="l"/>
              </a:tabLst>
            </a:pP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keyword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‘Like’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format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‘CCA%’,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returns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records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where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‘Launch_Site’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column</a:t>
            </a:r>
            <a:endParaRPr sz="1800">
              <a:latin typeface="Microsoft Sans Serif"/>
              <a:cs typeface="Microsoft Sans Serif"/>
            </a:endParaRPr>
          </a:p>
          <a:p>
            <a:pPr marL="698500">
              <a:lnSpc>
                <a:spcPct val="100000"/>
              </a:lnSpc>
            </a:pP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starts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“CCA”.</a:t>
            </a:r>
            <a:endParaRPr sz="1800">
              <a:latin typeface="Microsoft Sans Serif"/>
              <a:cs typeface="Microsoft Sans Serif"/>
            </a:endParaRPr>
          </a:p>
          <a:p>
            <a:pPr marL="697865" lvl="1" indent="-227965">
              <a:lnSpc>
                <a:spcPct val="100000"/>
              </a:lnSpc>
              <a:buFont typeface="Arial MT"/>
              <a:buChar char="•"/>
              <a:tabLst>
                <a:tab pos="697865" algn="l"/>
              </a:tabLst>
            </a:pP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Limit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5,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limits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returned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records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5</a:t>
            </a:r>
            <a:endParaRPr sz="18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375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u="sng" spc="-10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Result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: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398"/>
            <a:ext cx="726122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30" dirty="0"/>
              <a:t>Launch</a:t>
            </a:r>
            <a:r>
              <a:rPr spc="-95" dirty="0"/>
              <a:t> </a:t>
            </a:r>
            <a:r>
              <a:rPr spc="-50" dirty="0"/>
              <a:t>Site</a:t>
            </a:r>
            <a:r>
              <a:rPr spc="-85" dirty="0"/>
              <a:t> </a:t>
            </a:r>
            <a:r>
              <a:rPr spc="-204" dirty="0"/>
              <a:t>Names</a:t>
            </a:r>
            <a:r>
              <a:rPr spc="-40" dirty="0"/>
              <a:t> </a:t>
            </a:r>
            <a:r>
              <a:rPr spc="-30" dirty="0"/>
              <a:t>Begin</a:t>
            </a:r>
            <a:r>
              <a:rPr spc="-95" dirty="0"/>
              <a:t> </a:t>
            </a:r>
            <a:r>
              <a:rPr dirty="0"/>
              <a:t>with</a:t>
            </a:r>
            <a:r>
              <a:rPr spc="-75" dirty="0"/>
              <a:t> </a:t>
            </a:r>
            <a:r>
              <a:rPr spc="-204" dirty="0"/>
              <a:t>'CCA'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53311" y="3890771"/>
            <a:ext cx="7597140" cy="2755392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53311" y="1723644"/>
            <a:ext cx="6220968" cy="342900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26</a:t>
            </a:fld>
            <a:endParaRPr spc="45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8969" y="417398"/>
            <a:ext cx="388302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35" dirty="0"/>
              <a:t>Total</a:t>
            </a:r>
            <a:r>
              <a:rPr spc="-185" dirty="0"/>
              <a:t> </a:t>
            </a:r>
            <a:r>
              <a:rPr spc="-120" dirty="0"/>
              <a:t>Payload</a:t>
            </a:r>
            <a:r>
              <a:rPr spc="-125" dirty="0"/>
              <a:t> </a:t>
            </a:r>
            <a:r>
              <a:rPr spc="-190" dirty="0"/>
              <a:t>Mass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48969" y="1305509"/>
            <a:ext cx="102552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u="sng" spc="-90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Query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: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48969" y="2479370"/>
            <a:ext cx="9224010" cy="19373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u="sng" spc="-10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Description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:</a:t>
            </a:r>
            <a:endParaRPr sz="2200">
              <a:latin typeface="Microsoft Sans Serif"/>
              <a:cs typeface="Microsoft Sans Serif"/>
            </a:endParaRPr>
          </a:p>
          <a:p>
            <a:pPr marL="698500" marR="5080" lvl="1" indent="-228600">
              <a:lnSpc>
                <a:spcPct val="100000"/>
              </a:lnSpc>
              <a:spcBef>
                <a:spcPts val="30"/>
              </a:spcBef>
              <a:buFont typeface="Arial MT"/>
              <a:buChar char="•"/>
              <a:tabLst>
                <a:tab pos="698500" algn="l"/>
              </a:tabLst>
            </a:pP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‘sum’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adds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column </a:t>
            </a:r>
            <a:r>
              <a:rPr sz="18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‘PAYLOAD_MASS_KG’</a:t>
            </a:r>
            <a:r>
              <a:rPr sz="18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returns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total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customers 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named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‘NASA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(CRS)’</a:t>
            </a:r>
            <a:endParaRPr sz="1800">
              <a:latin typeface="Microsoft Sans Serif"/>
              <a:cs typeface="Microsoft Sans Serif"/>
            </a:endParaRPr>
          </a:p>
          <a:p>
            <a:pPr lvl="1">
              <a:lnSpc>
                <a:spcPct val="100000"/>
              </a:lnSpc>
              <a:buClr>
                <a:srgbClr val="292929"/>
              </a:buClr>
              <a:buFont typeface="Arial MT"/>
              <a:buChar char="•"/>
            </a:pPr>
            <a:endParaRPr sz="1800">
              <a:latin typeface="Microsoft Sans Serif"/>
              <a:cs typeface="Microsoft Sans Serif"/>
            </a:endParaRPr>
          </a:p>
          <a:p>
            <a:pPr lvl="1">
              <a:lnSpc>
                <a:spcPct val="100000"/>
              </a:lnSpc>
              <a:spcBef>
                <a:spcPts val="1350"/>
              </a:spcBef>
              <a:buClr>
                <a:srgbClr val="292929"/>
              </a:buClr>
              <a:buFont typeface="Arial MT"/>
              <a:buChar char="•"/>
            </a:pPr>
            <a:endParaRPr sz="18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buFont typeface="Arial MT"/>
              <a:buChar char="•"/>
              <a:tabLst>
                <a:tab pos="240665" algn="l"/>
              </a:tabLst>
            </a:pPr>
            <a:r>
              <a:rPr sz="2200" u="sng" spc="-10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Result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:</a:t>
            </a:r>
            <a:endParaRPr sz="2200">
              <a:latin typeface="Microsoft Sans Serif"/>
              <a:cs typeface="Microsoft Sans Serif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00555" y="1888235"/>
            <a:ext cx="7085076" cy="36728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00555" y="4584191"/>
            <a:ext cx="1019556" cy="495300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27</a:t>
            </a:fld>
            <a:endParaRPr spc="45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0" dirty="0"/>
              <a:t>Average</a:t>
            </a:r>
            <a:r>
              <a:rPr spc="-65" dirty="0"/>
              <a:t> </a:t>
            </a:r>
            <a:r>
              <a:rPr spc="-120" dirty="0"/>
              <a:t>Payload</a:t>
            </a:r>
            <a:r>
              <a:rPr spc="-55" dirty="0"/>
              <a:t> </a:t>
            </a:r>
            <a:r>
              <a:rPr spc="-204" dirty="0"/>
              <a:t>Mass</a:t>
            </a:r>
            <a:r>
              <a:rPr spc="-40" dirty="0"/>
              <a:t> </a:t>
            </a:r>
            <a:r>
              <a:rPr dirty="0"/>
              <a:t>by</a:t>
            </a:r>
            <a:r>
              <a:rPr spc="-60" dirty="0"/>
              <a:t> </a:t>
            </a:r>
            <a:r>
              <a:rPr dirty="0"/>
              <a:t>F9</a:t>
            </a:r>
            <a:r>
              <a:rPr spc="-55" dirty="0"/>
              <a:t> </a:t>
            </a:r>
            <a:r>
              <a:rPr spc="-20" dirty="0"/>
              <a:t>v1.1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48969" y="1305509"/>
            <a:ext cx="102552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u="sng" spc="-90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Query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: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48969" y="2479370"/>
            <a:ext cx="9566275" cy="19373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u="sng" spc="-10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Description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:</a:t>
            </a:r>
            <a:endParaRPr sz="2200">
              <a:latin typeface="Microsoft Sans Serif"/>
              <a:cs typeface="Microsoft Sans Serif"/>
            </a:endParaRPr>
          </a:p>
          <a:p>
            <a:pPr marL="698500" marR="5080" lvl="1" indent="-228600">
              <a:lnSpc>
                <a:spcPct val="100000"/>
              </a:lnSpc>
              <a:spcBef>
                <a:spcPts val="30"/>
              </a:spcBef>
              <a:buFont typeface="Arial MT"/>
              <a:buChar char="•"/>
              <a:tabLst>
                <a:tab pos="698500" algn="l"/>
              </a:tabLst>
            </a:pP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‘avg’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keyword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returns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average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payload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‘PAYLOAD_MASS_KG’</a:t>
            </a:r>
            <a:r>
              <a:rPr sz="18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column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where booster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‘F9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v1.1’</a:t>
            </a:r>
            <a:endParaRPr sz="1800">
              <a:latin typeface="Microsoft Sans Serif"/>
              <a:cs typeface="Microsoft Sans Serif"/>
            </a:endParaRPr>
          </a:p>
          <a:p>
            <a:pPr lvl="1">
              <a:lnSpc>
                <a:spcPct val="100000"/>
              </a:lnSpc>
              <a:buClr>
                <a:srgbClr val="292929"/>
              </a:buClr>
              <a:buFont typeface="Arial MT"/>
              <a:buChar char="•"/>
            </a:pPr>
            <a:endParaRPr sz="1800">
              <a:latin typeface="Microsoft Sans Serif"/>
              <a:cs typeface="Microsoft Sans Serif"/>
            </a:endParaRPr>
          </a:p>
          <a:p>
            <a:pPr lvl="1">
              <a:lnSpc>
                <a:spcPct val="100000"/>
              </a:lnSpc>
              <a:spcBef>
                <a:spcPts val="1350"/>
              </a:spcBef>
              <a:buClr>
                <a:srgbClr val="292929"/>
              </a:buClr>
              <a:buFont typeface="Arial MT"/>
              <a:buChar char="•"/>
            </a:pPr>
            <a:endParaRPr sz="18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buFont typeface="Arial MT"/>
              <a:buChar char="•"/>
              <a:tabLst>
                <a:tab pos="240665" algn="l"/>
              </a:tabLst>
            </a:pPr>
            <a:r>
              <a:rPr sz="2200" u="sng" spc="-10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Result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:</a:t>
            </a:r>
            <a:endParaRPr sz="2200">
              <a:latin typeface="Microsoft Sans Serif"/>
              <a:cs typeface="Microsoft Sans Serif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93875" y="1789176"/>
            <a:ext cx="7578852" cy="384048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03019" y="4669535"/>
            <a:ext cx="886968" cy="533400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28</a:t>
            </a:fld>
            <a:endParaRPr spc="45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8969" y="417398"/>
            <a:ext cx="7553959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First</a:t>
            </a:r>
            <a:r>
              <a:rPr spc="-180" dirty="0"/>
              <a:t> </a:t>
            </a:r>
            <a:r>
              <a:rPr spc="-170" dirty="0"/>
              <a:t>Successful</a:t>
            </a:r>
            <a:r>
              <a:rPr spc="-80" dirty="0"/>
              <a:t> </a:t>
            </a:r>
            <a:r>
              <a:rPr spc="-95" dirty="0"/>
              <a:t>Ground</a:t>
            </a:r>
            <a:r>
              <a:rPr spc="-125" dirty="0"/>
              <a:t> </a:t>
            </a:r>
            <a:r>
              <a:rPr spc="-45" dirty="0"/>
              <a:t>Landing</a:t>
            </a:r>
            <a:r>
              <a:rPr spc="-125" dirty="0"/>
              <a:t> </a:t>
            </a:r>
            <a:r>
              <a:rPr spc="-20" dirty="0"/>
              <a:t>Date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48969" y="1305509"/>
            <a:ext cx="102552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u="sng" spc="-90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Query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: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48969" y="2479370"/>
            <a:ext cx="9550400" cy="14617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u="sng" spc="-10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Description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:</a:t>
            </a:r>
            <a:endParaRPr sz="2200">
              <a:latin typeface="Microsoft Sans Serif"/>
              <a:cs typeface="Microsoft Sans Serif"/>
            </a:endParaRPr>
          </a:p>
          <a:p>
            <a:pPr marL="697865" lvl="1" indent="-227965">
              <a:lnSpc>
                <a:spcPct val="100000"/>
              </a:lnSpc>
              <a:spcBef>
                <a:spcPts val="30"/>
              </a:spcBef>
              <a:buFont typeface="Arial MT"/>
              <a:buChar char="•"/>
              <a:tabLst>
                <a:tab pos="697865" algn="l"/>
              </a:tabLst>
            </a:pP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‘min(Date)’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selects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first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or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oldest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date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‘Date’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column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where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first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successful</a:t>
            </a:r>
            <a:endParaRPr sz="1800">
              <a:latin typeface="Microsoft Sans Serif"/>
              <a:cs typeface="Microsoft Sans Serif"/>
            </a:endParaRPr>
          </a:p>
          <a:p>
            <a:pPr marL="698500">
              <a:lnSpc>
                <a:spcPct val="100000"/>
              </a:lnSpc>
            </a:pP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group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pad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was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achieved</a:t>
            </a:r>
            <a:endParaRPr sz="1800">
              <a:latin typeface="Microsoft Sans Serif"/>
              <a:cs typeface="Microsoft Sans Serif"/>
            </a:endParaRPr>
          </a:p>
          <a:p>
            <a:pPr marL="698500" marR="340360" lvl="1" indent="-228600">
              <a:lnSpc>
                <a:spcPct val="100000"/>
              </a:lnSpc>
              <a:buFont typeface="Arial MT"/>
              <a:buChar char="•"/>
              <a:tabLst>
                <a:tab pos="698500" algn="l"/>
              </a:tabLst>
            </a:pP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Where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clause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defines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criteria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return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date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scenarios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where ‘Landing_Outcome’ value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equal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‘Success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(ground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pad)’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48969" y="4604765"/>
            <a:ext cx="104521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u="sng" spc="-90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Result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:</a:t>
            </a:r>
            <a:endParaRPr sz="2200">
              <a:latin typeface="Microsoft Sans Serif"/>
              <a:cs typeface="Microsoft Sans Serif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36547" y="1900427"/>
            <a:ext cx="8372856" cy="39623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36547" y="5149596"/>
            <a:ext cx="1210055" cy="838199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29</a:t>
            </a:fld>
            <a:endParaRPr spc="45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1259586"/>
            <a:ext cx="9955530" cy="4829810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L="12700" marR="170815">
              <a:lnSpc>
                <a:spcPct val="80000"/>
              </a:lnSpc>
              <a:spcBef>
                <a:spcPts val="585"/>
              </a:spcBef>
            </a:pPr>
            <a:r>
              <a:rPr sz="20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goal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0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research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20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analyze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Falcon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9</a:t>
            </a:r>
            <a:r>
              <a:rPr sz="20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collected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through</a:t>
            </a:r>
            <a:r>
              <a:rPr sz="20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various 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sources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employ </a:t>
            </a:r>
            <a:r>
              <a:rPr sz="20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Machine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Learning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models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first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stage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20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provides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 other</a:t>
            </a:r>
            <a:r>
              <a:rPr sz="20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agencies</a:t>
            </a:r>
            <a:r>
              <a:rPr sz="20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ability</a:t>
            </a:r>
            <a:r>
              <a:rPr sz="20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0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decide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 if</a:t>
            </a:r>
            <a:r>
              <a:rPr sz="20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they</a:t>
            </a:r>
            <a:r>
              <a:rPr sz="20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bid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against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SpaceX.</a:t>
            </a:r>
            <a:endParaRPr sz="20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925"/>
              </a:spcBef>
              <a:buFont typeface="Arial MT"/>
              <a:buChar char="•"/>
              <a:tabLst>
                <a:tab pos="240665" algn="l"/>
              </a:tabLst>
            </a:pPr>
            <a:r>
              <a:rPr sz="20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Summary</a:t>
            </a:r>
            <a:r>
              <a:rPr sz="20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0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methodologies</a:t>
            </a:r>
            <a:endParaRPr sz="2000">
              <a:latin typeface="Microsoft Sans Serif"/>
              <a:cs typeface="Microsoft Sans Serif"/>
            </a:endParaRPr>
          </a:p>
          <a:p>
            <a:pPr marL="698500" marR="5080" lvl="1" indent="-228600">
              <a:lnSpc>
                <a:spcPts val="1630"/>
              </a:lnSpc>
              <a:spcBef>
                <a:spcPts val="1390"/>
              </a:spcBef>
              <a:buFont typeface="Arial MT"/>
              <a:buChar char="•"/>
              <a:tabLst>
                <a:tab pos="698500" algn="l"/>
              </a:tabLst>
            </a:pP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Following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concepts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methods</a:t>
            </a:r>
            <a:r>
              <a:rPr sz="17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r>
              <a:rPr sz="17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used</a:t>
            </a:r>
            <a:r>
              <a:rPr sz="1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collect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analyze</a:t>
            </a:r>
            <a:r>
              <a:rPr sz="17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data,</a:t>
            </a:r>
            <a:r>
              <a:rPr sz="17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build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evaluate</a:t>
            </a:r>
            <a:r>
              <a:rPr sz="17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machine </a:t>
            </a:r>
            <a:r>
              <a:rPr sz="17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learning</a:t>
            </a:r>
            <a:r>
              <a:rPr sz="17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models,</a:t>
            </a:r>
            <a:r>
              <a:rPr sz="17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7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make</a:t>
            </a:r>
            <a:r>
              <a:rPr sz="1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predictions:</a:t>
            </a:r>
            <a:endParaRPr sz="1700">
              <a:latin typeface="Microsoft Sans Serif"/>
              <a:cs typeface="Microsoft Sans Serif"/>
            </a:endParaRPr>
          </a:p>
          <a:p>
            <a:pPr marL="1155065" lvl="2" indent="-227965">
              <a:lnSpc>
                <a:spcPct val="100000"/>
              </a:lnSpc>
              <a:spcBef>
                <a:spcPts val="295"/>
              </a:spcBef>
              <a:buFont typeface="Arial MT"/>
              <a:buChar char="•"/>
              <a:tabLst>
                <a:tab pos="1155065" algn="l"/>
              </a:tabLst>
            </a:pPr>
            <a:r>
              <a:rPr sz="14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Collect</a:t>
            </a:r>
            <a:r>
              <a:rPr sz="14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through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API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Web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scraping</a:t>
            </a:r>
            <a:endParaRPr sz="1400">
              <a:latin typeface="Microsoft Sans Serif"/>
              <a:cs typeface="Microsoft Sans Serif"/>
            </a:endParaRPr>
          </a:p>
          <a:p>
            <a:pPr marL="1155065" lvl="2" indent="-227965">
              <a:lnSpc>
                <a:spcPct val="100000"/>
              </a:lnSpc>
              <a:spcBef>
                <a:spcPts val="265"/>
              </a:spcBef>
              <a:buFont typeface="Arial MT"/>
              <a:buChar char="•"/>
              <a:tabLst>
                <a:tab pos="1155065" algn="l"/>
              </a:tabLst>
            </a:pP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Transform</a:t>
            </a:r>
            <a:r>
              <a:rPr sz="14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through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wrangling</a:t>
            </a:r>
            <a:endParaRPr sz="1400">
              <a:latin typeface="Microsoft Sans Serif"/>
              <a:cs typeface="Microsoft Sans Serif"/>
            </a:endParaRPr>
          </a:p>
          <a:p>
            <a:pPr marL="1155065" lvl="2" indent="-227965">
              <a:lnSpc>
                <a:spcPct val="100000"/>
              </a:lnSpc>
              <a:spcBef>
                <a:spcPts val="265"/>
              </a:spcBef>
              <a:buFont typeface="Arial MT"/>
              <a:buChar char="•"/>
              <a:tabLst>
                <a:tab pos="1155065" algn="l"/>
              </a:tabLst>
            </a:pP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Conduct</a:t>
            </a:r>
            <a:r>
              <a:rPr sz="14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exploratory</a:t>
            </a:r>
            <a:r>
              <a:rPr sz="14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4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SQL</a:t>
            </a:r>
            <a:r>
              <a:rPr sz="14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visuals</a:t>
            </a:r>
            <a:endParaRPr sz="1400">
              <a:latin typeface="Microsoft Sans Serif"/>
              <a:cs typeface="Microsoft Sans Serif"/>
            </a:endParaRPr>
          </a:p>
          <a:p>
            <a:pPr marL="1155065" lvl="2" indent="-227965">
              <a:lnSpc>
                <a:spcPct val="100000"/>
              </a:lnSpc>
              <a:spcBef>
                <a:spcPts val="260"/>
              </a:spcBef>
              <a:buFont typeface="Arial MT"/>
              <a:buChar char="•"/>
              <a:tabLst>
                <a:tab pos="1155065" algn="l"/>
              </a:tabLst>
            </a:pP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Build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an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interactive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map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4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folium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analyze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4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14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proximity</a:t>
            </a:r>
            <a:endParaRPr sz="1400">
              <a:latin typeface="Microsoft Sans Serif"/>
              <a:cs typeface="Microsoft Sans Serif"/>
            </a:endParaRPr>
          </a:p>
          <a:p>
            <a:pPr marL="1155065" lvl="2" indent="-227965">
              <a:lnSpc>
                <a:spcPct val="100000"/>
              </a:lnSpc>
              <a:spcBef>
                <a:spcPts val="265"/>
              </a:spcBef>
              <a:buFont typeface="Arial MT"/>
              <a:buChar char="•"/>
              <a:tabLst>
                <a:tab pos="1155065" algn="l"/>
              </a:tabLst>
            </a:pP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Build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dashboard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analyze</a:t>
            </a:r>
            <a:r>
              <a:rPr sz="14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records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interactively</a:t>
            </a:r>
            <a:r>
              <a:rPr sz="14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Plotly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Dash</a:t>
            </a:r>
            <a:endParaRPr sz="1400">
              <a:latin typeface="Microsoft Sans Serif"/>
              <a:cs typeface="Microsoft Sans Serif"/>
            </a:endParaRPr>
          </a:p>
          <a:p>
            <a:pPr marL="1155065" lvl="2" indent="-227965">
              <a:lnSpc>
                <a:spcPct val="100000"/>
              </a:lnSpc>
              <a:spcBef>
                <a:spcPts val="270"/>
              </a:spcBef>
              <a:buFont typeface="Arial MT"/>
              <a:buChar char="•"/>
              <a:tabLst>
                <a:tab pos="1155065" algn="l"/>
              </a:tabLst>
            </a:pP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Finally,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 build a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predictive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 to</a:t>
            </a:r>
            <a:r>
              <a:rPr sz="14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</a:t>
            </a:r>
            <a:r>
              <a:rPr sz="14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if</a:t>
            </a:r>
            <a:r>
              <a:rPr sz="14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first</a:t>
            </a:r>
            <a:r>
              <a:rPr sz="14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stage</a:t>
            </a:r>
            <a:r>
              <a:rPr sz="14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4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Falcon</a:t>
            </a:r>
            <a:r>
              <a:rPr sz="14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9</a:t>
            </a:r>
            <a:r>
              <a:rPr sz="14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will</a:t>
            </a:r>
            <a:r>
              <a:rPr sz="14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</a:t>
            </a:r>
            <a:r>
              <a:rPr sz="14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successfully</a:t>
            </a:r>
            <a:endParaRPr sz="14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894"/>
              </a:spcBef>
              <a:buFont typeface="Arial MT"/>
              <a:buChar char="•"/>
              <a:tabLst>
                <a:tab pos="240665" algn="l"/>
              </a:tabLst>
            </a:pPr>
            <a:r>
              <a:rPr sz="20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Summary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 of</a:t>
            </a:r>
            <a:r>
              <a:rPr sz="20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all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results</a:t>
            </a:r>
            <a:endParaRPr sz="2000">
              <a:latin typeface="Microsoft Sans Serif"/>
              <a:cs typeface="Microsoft Sans Serif"/>
            </a:endParaRPr>
          </a:p>
          <a:p>
            <a:pPr marL="697865" lvl="1" indent="-227965">
              <a:lnSpc>
                <a:spcPct val="100000"/>
              </a:lnSpc>
              <a:spcBef>
                <a:spcPts val="1010"/>
              </a:spcBef>
              <a:buFont typeface="Arial MT"/>
              <a:buChar char="•"/>
              <a:tabLst>
                <a:tab pos="697865" algn="l"/>
              </a:tabLst>
            </a:pPr>
            <a:r>
              <a:rPr sz="17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report</a:t>
            </a:r>
            <a:r>
              <a:rPr sz="17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will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share</a:t>
            </a:r>
            <a:r>
              <a:rPr sz="17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results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7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various</a:t>
            </a:r>
            <a:r>
              <a:rPr sz="17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formats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such</a:t>
            </a:r>
            <a:r>
              <a:rPr sz="17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as:</a:t>
            </a:r>
            <a:endParaRPr sz="1700">
              <a:latin typeface="Microsoft Sans Serif"/>
              <a:cs typeface="Microsoft Sans Serif"/>
            </a:endParaRPr>
          </a:p>
          <a:p>
            <a:pPr marL="1155065" lvl="2" indent="-227965">
              <a:lnSpc>
                <a:spcPct val="100000"/>
              </a:lnSpc>
              <a:spcBef>
                <a:spcPts val="305"/>
              </a:spcBef>
              <a:buFont typeface="Arial MT"/>
              <a:buChar char="•"/>
              <a:tabLst>
                <a:tab pos="1155065" algn="l"/>
              </a:tabLst>
            </a:pPr>
            <a:r>
              <a:rPr sz="13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3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13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results</a:t>
            </a:r>
            <a:endParaRPr sz="1300">
              <a:latin typeface="Microsoft Sans Serif"/>
              <a:cs typeface="Microsoft Sans Serif"/>
            </a:endParaRPr>
          </a:p>
          <a:p>
            <a:pPr marL="1155065" lvl="2" indent="-227965">
              <a:lnSpc>
                <a:spcPct val="100000"/>
              </a:lnSpc>
              <a:spcBef>
                <a:spcPts val="290"/>
              </a:spcBef>
              <a:buFont typeface="Arial MT"/>
              <a:buChar char="•"/>
              <a:tabLst>
                <a:tab pos="1155065" algn="l"/>
              </a:tabLst>
            </a:pPr>
            <a:r>
              <a:rPr sz="13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 </a:t>
            </a:r>
            <a:r>
              <a:rPr sz="13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visuals,</a:t>
            </a:r>
            <a:r>
              <a:rPr sz="13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interactive</a:t>
            </a:r>
            <a:r>
              <a:rPr sz="13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dashboards</a:t>
            </a:r>
            <a:endParaRPr sz="1300">
              <a:latin typeface="Microsoft Sans Serif"/>
              <a:cs typeface="Microsoft Sans Serif"/>
            </a:endParaRPr>
          </a:p>
          <a:p>
            <a:pPr marL="1155065" lvl="2" indent="-227965">
              <a:lnSpc>
                <a:spcPct val="100000"/>
              </a:lnSpc>
              <a:spcBef>
                <a:spcPts val="290"/>
              </a:spcBef>
              <a:buFont typeface="Arial MT"/>
              <a:buChar char="•"/>
              <a:tabLst>
                <a:tab pos="1155065" algn="l"/>
              </a:tabLst>
            </a:pPr>
            <a:r>
              <a:rPr sz="13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Predictive </a:t>
            </a:r>
            <a:r>
              <a:rPr sz="13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</a:t>
            </a:r>
            <a:r>
              <a:rPr sz="13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13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results</a:t>
            </a:r>
            <a:endParaRPr sz="13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9385">
              <a:lnSpc>
                <a:spcPts val="1835"/>
              </a:lnSpc>
            </a:pPr>
            <a:fld id="{81D60167-4931-47E6-BA6A-407CBD079E47}" type="slidenum">
              <a:rPr spc="20" dirty="0"/>
              <a:t>3</a:t>
            </a:fld>
            <a:endParaRPr spc="20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652"/>
            <a:ext cx="387350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45" dirty="0"/>
              <a:t>Executive</a:t>
            </a:r>
            <a:r>
              <a:rPr spc="-60" dirty="0"/>
              <a:t> </a:t>
            </a:r>
            <a:r>
              <a:rPr spc="-175" dirty="0"/>
              <a:t>Summary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644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500" spc="-114" dirty="0"/>
              <a:t>Successful</a:t>
            </a:r>
            <a:r>
              <a:rPr sz="2500" spc="-30" dirty="0"/>
              <a:t> </a:t>
            </a:r>
            <a:r>
              <a:rPr sz="2500" spc="-25" dirty="0"/>
              <a:t>Drone</a:t>
            </a:r>
            <a:r>
              <a:rPr sz="2500" spc="-60" dirty="0"/>
              <a:t> </a:t>
            </a:r>
            <a:r>
              <a:rPr sz="2500" spc="-50" dirty="0"/>
              <a:t>Ship</a:t>
            </a:r>
            <a:r>
              <a:rPr sz="2500" spc="-55" dirty="0"/>
              <a:t> </a:t>
            </a:r>
            <a:r>
              <a:rPr sz="2500" spc="-20" dirty="0"/>
              <a:t>Landing</a:t>
            </a:r>
            <a:r>
              <a:rPr sz="2500" spc="-40" dirty="0"/>
              <a:t> </a:t>
            </a:r>
            <a:r>
              <a:rPr sz="2500" dirty="0"/>
              <a:t>with</a:t>
            </a:r>
            <a:r>
              <a:rPr sz="2500" spc="-45" dirty="0"/>
              <a:t> </a:t>
            </a:r>
            <a:r>
              <a:rPr sz="2500" spc="-85" dirty="0"/>
              <a:t>Payload</a:t>
            </a:r>
            <a:r>
              <a:rPr sz="2500" spc="-55" dirty="0"/>
              <a:t> </a:t>
            </a:r>
            <a:r>
              <a:rPr sz="2500" spc="-35" dirty="0"/>
              <a:t>between</a:t>
            </a:r>
            <a:r>
              <a:rPr sz="2500" spc="-40" dirty="0"/>
              <a:t> </a:t>
            </a:r>
            <a:r>
              <a:rPr sz="2500" spc="110" dirty="0"/>
              <a:t>4000</a:t>
            </a:r>
            <a:r>
              <a:rPr sz="2500" spc="-55" dirty="0"/>
              <a:t> </a:t>
            </a:r>
            <a:r>
              <a:rPr sz="2500" dirty="0"/>
              <a:t>and</a:t>
            </a:r>
            <a:r>
              <a:rPr sz="2500" spc="-65" dirty="0"/>
              <a:t> </a:t>
            </a:r>
            <a:r>
              <a:rPr sz="2500" spc="90" dirty="0"/>
              <a:t>6000</a:t>
            </a:r>
            <a:endParaRPr sz="2500"/>
          </a:p>
        </p:txBody>
      </p:sp>
      <p:sp>
        <p:nvSpPr>
          <p:cNvPr id="3" name="object 3"/>
          <p:cNvSpPr txBox="1"/>
          <p:nvPr/>
        </p:nvSpPr>
        <p:spPr>
          <a:xfrm>
            <a:off x="848969" y="1305509"/>
            <a:ext cx="102552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u="sng" spc="-90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Query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: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48969" y="2479370"/>
            <a:ext cx="9393555" cy="14617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u="sng" spc="-10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Description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:</a:t>
            </a:r>
            <a:endParaRPr sz="2200">
              <a:latin typeface="Microsoft Sans Serif"/>
              <a:cs typeface="Microsoft Sans Serif"/>
            </a:endParaRPr>
          </a:p>
          <a:p>
            <a:pPr marL="698500" marR="227965" lvl="1" indent="-228600">
              <a:lnSpc>
                <a:spcPct val="100000"/>
              </a:lnSpc>
              <a:spcBef>
                <a:spcPts val="30"/>
              </a:spcBef>
              <a:buFont typeface="Arial MT"/>
              <a:buChar char="•"/>
              <a:tabLst>
                <a:tab pos="698500" algn="l"/>
              </a:tabLst>
            </a:pPr>
            <a:r>
              <a:rPr sz="18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query</a:t>
            </a:r>
            <a:r>
              <a:rPr sz="18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finds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where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greater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than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4000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but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less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than</a:t>
            </a: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6000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drone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ship</a:t>
            </a:r>
            <a:endParaRPr sz="1800">
              <a:latin typeface="Microsoft Sans Serif"/>
              <a:cs typeface="Microsoft Sans Serif"/>
            </a:endParaRPr>
          </a:p>
          <a:p>
            <a:pPr marL="698500" marR="5080" lvl="1" indent="-228600">
              <a:lnSpc>
                <a:spcPct val="100000"/>
              </a:lnSpc>
              <a:buFont typeface="Arial MT"/>
              <a:buChar char="•"/>
              <a:tabLst>
                <a:tab pos="698500" algn="l"/>
              </a:tabLst>
            </a:pPr>
            <a:r>
              <a:rPr sz="18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‘and’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operator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where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clause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returns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versions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where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both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conditions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in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where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clause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true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48969" y="4604765"/>
            <a:ext cx="104521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u="sng" spc="-90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Result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:</a:t>
            </a:r>
            <a:endParaRPr sz="2200">
              <a:latin typeface="Microsoft Sans Serif"/>
              <a:cs typeface="Microsoft Sans Serif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13688" y="1802892"/>
            <a:ext cx="8331708" cy="42672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098548" y="4751832"/>
            <a:ext cx="1293876" cy="1621536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30</a:t>
            </a:fld>
            <a:endParaRPr spc="45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8969" y="480136"/>
            <a:ext cx="9778365" cy="497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100" spc="-30" dirty="0"/>
              <a:t>Total</a:t>
            </a:r>
            <a:r>
              <a:rPr sz="3100" spc="-114" dirty="0"/>
              <a:t> </a:t>
            </a:r>
            <a:r>
              <a:rPr sz="3100" spc="-55" dirty="0"/>
              <a:t>Number</a:t>
            </a:r>
            <a:r>
              <a:rPr sz="3100" spc="-100" dirty="0"/>
              <a:t> </a:t>
            </a:r>
            <a:r>
              <a:rPr sz="3100" dirty="0"/>
              <a:t>of</a:t>
            </a:r>
            <a:r>
              <a:rPr sz="3100" spc="-110" dirty="0"/>
              <a:t> </a:t>
            </a:r>
            <a:r>
              <a:rPr sz="3100" spc="-140" dirty="0"/>
              <a:t>Successful</a:t>
            </a:r>
            <a:r>
              <a:rPr sz="3100" spc="-70" dirty="0"/>
              <a:t> </a:t>
            </a:r>
            <a:r>
              <a:rPr sz="3100" dirty="0"/>
              <a:t>and</a:t>
            </a:r>
            <a:r>
              <a:rPr sz="3100" spc="-105" dirty="0"/>
              <a:t> </a:t>
            </a:r>
            <a:r>
              <a:rPr sz="3100" spc="-55" dirty="0"/>
              <a:t>Failure</a:t>
            </a:r>
            <a:r>
              <a:rPr sz="3100" spc="-85" dirty="0"/>
              <a:t> </a:t>
            </a:r>
            <a:r>
              <a:rPr sz="3100" spc="-55" dirty="0"/>
              <a:t>Mission</a:t>
            </a:r>
            <a:r>
              <a:rPr sz="3100" spc="-90" dirty="0"/>
              <a:t> </a:t>
            </a:r>
            <a:r>
              <a:rPr sz="3100" spc="-75" dirty="0"/>
              <a:t>Outcomes</a:t>
            </a:r>
            <a:endParaRPr sz="3100"/>
          </a:p>
        </p:txBody>
      </p:sp>
      <p:sp>
        <p:nvSpPr>
          <p:cNvPr id="3" name="object 3"/>
          <p:cNvSpPr txBox="1"/>
          <p:nvPr/>
        </p:nvSpPr>
        <p:spPr>
          <a:xfrm>
            <a:off x="848969" y="1305509"/>
            <a:ext cx="102552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u="sng" spc="-90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Query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: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48969" y="2479370"/>
            <a:ext cx="9166225" cy="22117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u="sng" spc="-10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Description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:</a:t>
            </a:r>
            <a:endParaRPr sz="2200">
              <a:latin typeface="Microsoft Sans Serif"/>
              <a:cs typeface="Microsoft Sans Serif"/>
            </a:endParaRPr>
          </a:p>
          <a:p>
            <a:pPr marL="697865" lvl="1" indent="-227965">
              <a:lnSpc>
                <a:spcPct val="100000"/>
              </a:lnSpc>
              <a:spcBef>
                <a:spcPts val="30"/>
              </a:spcBef>
              <a:buFont typeface="Arial MT"/>
              <a:buChar char="•"/>
              <a:tabLst>
                <a:tab pos="697865" algn="l"/>
              </a:tabLst>
            </a:pPr>
            <a:r>
              <a:rPr sz="18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‘group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by’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keyword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arranges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identical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8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column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8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group</a:t>
            </a:r>
            <a:endParaRPr sz="1800">
              <a:latin typeface="Microsoft Sans Serif"/>
              <a:cs typeface="Microsoft Sans Serif"/>
            </a:endParaRPr>
          </a:p>
          <a:p>
            <a:pPr marL="697865" lvl="1" indent="-227965">
              <a:lnSpc>
                <a:spcPct val="100000"/>
              </a:lnSpc>
              <a:buFont typeface="Arial MT"/>
              <a:buChar char="•"/>
              <a:tabLst>
                <a:tab pos="697865" algn="l"/>
              </a:tabLst>
            </a:pP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case,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mission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types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grouped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column</a:t>
            </a:r>
            <a:endParaRPr sz="1800">
              <a:latin typeface="Microsoft Sans Serif"/>
              <a:cs typeface="Microsoft Sans Serif"/>
            </a:endParaRPr>
          </a:p>
          <a:p>
            <a:pPr marL="698500">
              <a:lnSpc>
                <a:spcPct val="100000"/>
              </a:lnSpc>
            </a:pP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‘counts’</a:t>
            </a:r>
            <a:endParaRPr sz="18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</a:pPr>
            <a:endParaRPr sz="18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1350"/>
              </a:spcBef>
            </a:pPr>
            <a:endParaRPr sz="18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buFont typeface="Arial MT"/>
              <a:buChar char="•"/>
              <a:tabLst>
                <a:tab pos="240665" algn="l"/>
              </a:tabLst>
            </a:pPr>
            <a:r>
              <a:rPr sz="2200" u="sng" spc="-10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Result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:</a:t>
            </a:r>
            <a:endParaRPr sz="2200">
              <a:latin typeface="Microsoft Sans Serif"/>
              <a:cs typeface="Microsoft Sans Serif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04544" y="1880616"/>
            <a:ext cx="9582912" cy="34290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034539" y="4887467"/>
            <a:ext cx="3107436" cy="1432560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31</a:t>
            </a:fld>
            <a:endParaRPr spc="45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80" dirty="0"/>
              <a:t>Boosters</a:t>
            </a:r>
            <a:r>
              <a:rPr spc="-114" dirty="0"/>
              <a:t> </a:t>
            </a:r>
            <a:r>
              <a:rPr spc="-90" dirty="0"/>
              <a:t>Carried</a:t>
            </a:r>
            <a:r>
              <a:rPr spc="-100" dirty="0"/>
              <a:t> </a:t>
            </a:r>
            <a:r>
              <a:rPr spc="-140" dirty="0"/>
              <a:t>Maximum</a:t>
            </a:r>
            <a:r>
              <a:rPr spc="-100" dirty="0"/>
              <a:t> Payload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48969" y="1305509"/>
            <a:ext cx="9810115" cy="32480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u="sng" spc="-10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Query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:</a:t>
            </a:r>
            <a:endParaRPr sz="22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875"/>
              </a:spcBef>
              <a:buClr>
                <a:srgbClr val="292929"/>
              </a:buClr>
              <a:buFont typeface="Arial MT"/>
              <a:buChar char="•"/>
            </a:pPr>
            <a:endParaRPr sz="22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buFont typeface="Arial MT"/>
              <a:buChar char="•"/>
              <a:tabLst>
                <a:tab pos="240665" algn="l"/>
              </a:tabLst>
            </a:pPr>
            <a:r>
              <a:rPr sz="2200" u="sng" spc="-10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Description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:</a:t>
            </a:r>
            <a:endParaRPr sz="2200">
              <a:latin typeface="Microsoft Sans Serif"/>
              <a:cs typeface="Microsoft Sans Serif"/>
            </a:endParaRPr>
          </a:p>
          <a:p>
            <a:pPr marL="697865" lvl="1" indent="-227965">
              <a:lnSpc>
                <a:spcPct val="100000"/>
              </a:lnSpc>
              <a:spcBef>
                <a:spcPts val="30"/>
              </a:spcBef>
              <a:buFont typeface="Arial MT"/>
              <a:buChar char="•"/>
              <a:tabLst>
                <a:tab pos="697865" algn="l"/>
              </a:tabLst>
            </a:pPr>
            <a:r>
              <a:rPr sz="18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sub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query</a:t>
            </a:r>
            <a:r>
              <a:rPr sz="18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returns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maximum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keywork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‘max’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pay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load</a:t>
            </a:r>
            <a:endParaRPr sz="1800">
              <a:latin typeface="Microsoft Sans Serif"/>
              <a:cs typeface="Microsoft Sans Serif"/>
            </a:endParaRPr>
          </a:p>
          <a:p>
            <a:pPr marL="698500">
              <a:lnSpc>
                <a:spcPct val="100000"/>
              </a:lnSpc>
            </a:pPr>
            <a:r>
              <a:rPr sz="18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sz="18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column</a:t>
            </a:r>
            <a:endParaRPr sz="1800">
              <a:latin typeface="Microsoft Sans Serif"/>
              <a:cs typeface="Microsoft Sans Serif"/>
            </a:endParaRPr>
          </a:p>
          <a:p>
            <a:pPr marL="698500" marR="5080" lvl="1" indent="-228600">
              <a:lnSpc>
                <a:spcPct val="100000"/>
              </a:lnSpc>
              <a:buFont typeface="Arial MT"/>
              <a:buChar char="•"/>
              <a:tabLst>
                <a:tab pos="698500" algn="l"/>
              </a:tabLst>
            </a:pPr>
            <a:r>
              <a:rPr sz="18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main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query</a:t>
            </a:r>
            <a:r>
              <a:rPr sz="18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returns</a:t>
            </a:r>
            <a:r>
              <a:rPr sz="18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versions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respective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where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is 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maximum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value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15600</a:t>
            </a:r>
            <a:endParaRPr sz="1800">
              <a:latin typeface="Microsoft Sans Serif"/>
              <a:cs typeface="Microsoft Sans Serif"/>
            </a:endParaRPr>
          </a:p>
          <a:p>
            <a:pPr lvl="1">
              <a:lnSpc>
                <a:spcPct val="100000"/>
              </a:lnSpc>
              <a:buClr>
                <a:srgbClr val="292929"/>
              </a:buClr>
              <a:buFont typeface="Arial MT"/>
              <a:buChar char="•"/>
            </a:pPr>
            <a:endParaRPr sz="1800">
              <a:latin typeface="Microsoft Sans Serif"/>
              <a:cs typeface="Microsoft Sans Serif"/>
            </a:endParaRPr>
          </a:p>
          <a:p>
            <a:pPr lvl="1">
              <a:lnSpc>
                <a:spcPct val="100000"/>
              </a:lnSpc>
              <a:spcBef>
                <a:spcPts val="1345"/>
              </a:spcBef>
              <a:buClr>
                <a:srgbClr val="292929"/>
              </a:buClr>
              <a:buFont typeface="Arial MT"/>
              <a:buChar char="•"/>
            </a:pPr>
            <a:endParaRPr sz="18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u="sng" spc="-10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Result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:</a:t>
            </a:r>
            <a:endParaRPr sz="220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53667" y="1751076"/>
            <a:ext cx="10018776" cy="283463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243327" y="3534155"/>
            <a:ext cx="2168652" cy="2892551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32</a:t>
            </a:fld>
            <a:endParaRPr spc="45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65" dirty="0"/>
              <a:t>2015</a:t>
            </a:r>
            <a:r>
              <a:rPr spc="15" dirty="0"/>
              <a:t> </a:t>
            </a:r>
            <a:r>
              <a:rPr spc="-130" dirty="0"/>
              <a:t>Launch</a:t>
            </a:r>
            <a:r>
              <a:rPr spc="20" dirty="0"/>
              <a:t> </a:t>
            </a:r>
            <a:r>
              <a:rPr spc="-160" dirty="0"/>
              <a:t>Records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48969" y="1305509"/>
            <a:ext cx="102552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u="sng" spc="-90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Query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: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48969" y="2479370"/>
            <a:ext cx="9793605" cy="27952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u="sng" spc="-10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Description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:</a:t>
            </a:r>
            <a:endParaRPr sz="2200">
              <a:latin typeface="Microsoft Sans Serif"/>
              <a:cs typeface="Microsoft Sans Serif"/>
            </a:endParaRPr>
          </a:p>
          <a:p>
            <a:pPr marL="698500" marR="5080" lvl="1" indent="-228600">
              <a:lnSpc>
                <a:spcPct val="100000"/>
              </a:lnSpc>
              <a:spcBef>
                <a:spcPts val="30"/>
              </a:spcBef>
              <a:buFont typeface="Arial MT"/>
              <a:buChar char="•"/>
              <a:tabLst>
                <a:tab pos="698500" algn="l"/>
              </a:tabLst>
            </a:pPr>
            <a:r>
              <a:rPr sz="18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query</a:t>
            </a:r>
            <a:r>
              <a:rPr sz="18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lists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outcome,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version,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launch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where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failed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drone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ship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year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2015</a:t>
            </a:r>
            <a:endParaRPr sz="1800">
              <a:latin typeface="Microsoft Sans Serif"/>
              <a:cs typeface="Microsoft Sans Serif"/>
            </a:endParaRPr>
          </a:p>
          <a:p>
            <a:pPr marL="698500" marR="26034" lvl="1" indent="-228600">
              <a:lnSpc>
                <a:spcPct val="100000"/>
              </a:lnSpc>
              <a:buFont typeface="Arial MT"/>
              <a:buChar char="•"/>
              <a:tabLst>
                <a:tab pos="698500" algn="l"/>
              </a:tabLst>
            </a:pPr>
            <a:r>
              <a:rPr sz="18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‘and’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operator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where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clause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returns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versions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where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both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conditions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where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clause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true</a:t>
            </a:r>
            <a:endParaRPr sz="1800">
              <a:latin typeface="Microsoft Sans Serif"/>
              <a:cs typeface="Microsoft Sans Serif"/>
            </a:endParaRPr>
          </a:p>
          <a:p>
            <a:pPr marL="697865" lvl="1" indent="-227965">
              <a:lnSpc>
                <a:spcPct val="100000"/>
              </a:lnSpc>
              <a:buFont typeface="Arial MT"/>
              <a:buChar char="•"/>
              <a:tabLst>
                <a:tab pos="697865" algn="l"/>
              </a:tabLst>
            </a:pPr>
            <a:r>
              <a:rPr sz="18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‘year’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keywork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extracts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year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column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‘Date</a:t>
            </a:r>
            <a:endParaRPr sz="1800">
              <a:latin typeface="Microsoft Sans Serif"/>
              <a:cs typeface="Microsoft Sans Serif"/>
            </a:endParaRPr>
          </a:p>
          <a:p>
            <a:pPr marL="697865" lvl="1" indent="-227965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697865" algn="l"/>
              </a:tabLst>
            </a:pPr>
            <a:r>
              <a:rPr sz="18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results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identify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70" dirty="0">
                <a:solidFill>
                  <a:srgbClr val="292929"/>
                </a:solidFill>
                <a:latin typeface="Microsoft Sans Serif"/>
                <a:cs typeface="Microsoft Sans Serif"/>
              </a:rPr>
              <a:t>‘CCAFS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LC-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40’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F9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v1.1 B1012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and</a:t>
            </a:r>
            <a:endParaRPr sz="1800">
              <a:latin typeface="Microsoft Sans Serif"/>
              <a:cs typeface="Microsoft Sans Serif"/>
            </a:endParaRPr>
          </a:p>
          <a:p>
            <a:pPr marL="698500">
              <a:lnSpc>
                <a:spcPct val="100000"/>
              </a:lnSpc>
            </a:pP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B1015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had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failed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drop ship in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year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2015</a:t>
            </a:r>
            <a:endParaRPr sz="18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375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u="sng" spc="-10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Result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:</a:t>
            </a:r>
            <a:endParaRPr sz="2200">
              <a:latin typeface="Microsoft Sans Serif"/>
              <a:cs typeface="Microsoft Sans Serif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04544" y="1882139"/>
            <a:ext cx="9488424" cy="29717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028444" y="5175503"/>
            <a:ext cx="4076700" cy="943356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33</a:t>
            </a:fld>
            <a:endParaRPr spc="45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0571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75" dirty="0"/>
              <a:t>Rank</a:t>
            </a:r>
            <a:r>
              <a:rPr sz="2800" spc="-15" dirty="0"/>
              <a:t> </a:t>
            </a:r>
            <a:r>
              <a:rPr sz="2800" spc="-35" dirty="0"/>
              <a:t>Landing</a:t>
            </a:r>
            <a:r>
              <a:rPr sz="2800" spc="-65" dirty="0"/>
              <a:t> </a:t>
            </a:r>
            <a:r>
              <a:rPr sz="2800" spc="-95" dirty="0"/>
              <a:t>Outcomes</a:t>
            </a:r>
            <a:r>
              <a:rPr sz="2800" spc="-45" dirty="0"/>
              <a:t> </a:t>
            </a:r>
            <a:r>
              <a:rPr sz="2800" spc="-80" dirty="0"/>
              <a:t>Between</a:t>
            </a:r>
            <a:r>
              <a:rPr sz="2800" spc="-60" dirty="0"/>
              <a:t> </a:t>
            </a:r>
            <a:r>
              <a:rPr sz="2800" spc="100" dirty="0"/>
              <a:t>2010-</a:t>
            </a:r>
            <a:r>
              <a:rPr sz="2800" spc="80" dirty="0"/>
              <a:t>06-</a:t>
            </a:r>
            <a:r>
              <a:rPr sz="2800" spc="125" dirty="0"/>
              <a:t>04</a:t>
            </a:r>
            <a:r>
              <a:rPr sz="2800" spc="-75" dirty="0"/>
              <a:t> </a:t>
            </a:r>
            <a:r>
              <a:rPr sz="2800" dirty="0"/>
              <a:t>and</a:t>
            </a:r>
            <a:r>
              <a:rPr sz="2800" spc="-50" dirty="0"/>
              <a:t> </a:t>
            </a:r>
            <a:r>
              <a:rPr sz="2800" spc="100" dirty="0"/>
              <a:t>2017-</a:t>
            </a:r>
            <a:r>
              <a:rPr sz="2800" spc="80" dirty="0"/>
              <a:t>03-</a:t>
            </a:r>
            <a:r>
              <a:rPr sz="2800" spc="100" dirty="0"/>
              <a:t>20</a:t>
            </a:r>
            <a:endParaRPr sz="2800"/>
          </a:p>
        </p:txBody>
      </p:sp>
      <p:sp>
        <p:nvSpPr>
          <p:cNvPr id="3" name="object 3"/>
          <p:cNvSpPr txBox="1"/>
          <p:nvPr/>
        </p:nvSpPr>
        <p:spPr>
          <a:xfrm>
            <a:off x="848969" y="1305509"/>
            <a:ext cx="102552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u="sng" spc="-90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Query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: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48969" y="2479370"/>
            <a:ext cx="9905365" cy="22466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u="sng" spc="-10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Description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:</a:t>
            </a:r>
            <a:endParaRPr sz="2200">
              <a:latin typeface="Microsoft Sans Serif"/>
              <a:cs typeface="Microsoft Sans Serif"/>
            </a:endParaRPr>
          </a:p>
          <a:p>
            <a:pPr marL="697865" lvl="1" indent="-227965">
              <a:lnSpc>
                <a:spcPct val="100000"/>
              </a:lnSpc>
              <a:spcBef>
                <a:spcPts val="30"/>
              </a:spcBef>
              <a:buFont typeface="Arial MT"/>
              <a:buChar char="•"/>
              <a:tabLst>
                <a:tab pos="697865" algn="l"/>
                <a:tab pos="6624955" algn="l"/>
              </a:tabLst>
            </a:pPr>
            <a:r>
              <a:rPr sz="18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‘group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by’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key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word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arranges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column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‘Landing</a:t>
            </a:r>
            <a:r>
              <a:rPr sz="1800" u="sng" dirty="0">
                <a:solidFill>
                  <a:srgbClr val="292929"/>
                </a:solidFill>
                <a:uFill>
                  <a:solidFill>
                    <a:srgbClr val="282828"/>
                  </a:solidFill>
                </a:uFill>
                <a:latin typeface="Times New Roman"/>
                <a:cs typeface="Times New Roman"/>
              </a:rPr>
              <a:t>	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Outcome’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 into</a:t>
            </a:r>
            <a:r>
              <a:rPr sz="18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groups</a:t>
            </a:r>
            <a:endParaRPr sz="1800">
              <a:latin typeface="Microsoft Sans Serif"/>
              <a:cs typeface="Microsoft Sans Serif"/>
            </a:endParaRPr>
          </a:p>
          <a:p>
            <a:pPr marL="697865" lvl="1" indent="-227965">
              <a:lnSpc>
                <a:spcPct val="100000"/>
              </a:lnSpc>
              <a:buFont typeface="Arial MT"/>
              <a:buChar char="•"/>
              <a:tabLst>
                <a:tab pos="697865" algn="l"/>
              </a:tabLst>
            </a:pPr>
            <a:r>
              <a:rPr sz="18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‘between’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‘and’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keywords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return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2010-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06-</a:t>
            </a:r>
            <a:r>
              <a:rPr sz="18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04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2017-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03-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20</a:t>
            </a:r>
            <a:endParaRPr sz="1800">
              <a:latin typeface="Microsoft Sans Serif"/>
              <a:cs typeface="Microsoft Sans Serif"/>
            </a:endParaRPr>
          </a:p>
          <a:p>
            <a:pPr marL="697865" lvl="1" indent="-227965">
              <a:lnSpc>
                <a:spcPct val="100000"/>
              </a:lnSpc>
              <a:buFont typeface="Arial MT"/>
              <a:buChar char="•"/>
              <a:tabLst>
                <a:tab pos="697865" algn="l"/>
              </a:tabLst>
            </a:pPr>
            <a:r>
              <a:rPr sz="18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‘order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by’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keyword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arranges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counts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column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descending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order</a:t>
            </a:r>
            <a:endParaRPr sz="1800">
              <a:latin typeface="Microsoft Sans Serif"/>
              <a:cs typeface="Microsoft Sans Serif"/>
            </a:endParaRPr>
          </a:p>
          <a:p>
            <a:pPr marL="697865" lvl="1" indent="-227965">
              <a:lnSpc>
                <a:spcPct val="100000"/>
              </a:lnSpc>
              <a:buFont typeface="Arial MT"/>
              <a:buChar char="•"/>
              <a:tabLst>
                <a:tab pos="697865" algn="l"/>
              </a:tabLst>
            </a:pPr>
            <a:r>
              <a:rPr sz="18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query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ranked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list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outcome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counts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per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specified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date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range</a:t>
            </a:r>
            <a:endParaRPr sz="1800">
              <a:latin typeface="Microsoft Sans Serif"/>
              <a:cs typeface="Microsoft Sans Serif"/>
            </a:endParaRPr>
          </a:p>
          <a:p>
            <a:pPr lvl="1">
              <a:lnSpc>
                <a:spcPct val="100000"/>
              </a:lnSpc>
              <a:spcBef>
                <a:spcPts val="1505"/>
              </a:spcBef>
              <a:buClr>
                <a:srgbClr val="292929"/>
              </a:buClr>
              <a:buFont typeface="Arial MT"/>
              <a:buChar char="•"/>
            </a:pPr>
            <a:endParaRPr sz="18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buFont typeface="Arial MT"/>
              <a:buChar char="•"/>
              <a:tabLst>
                <a:tab pos="240665" algn="l"/>
              </a:tabLst>
            </a:pPr>
            <a:r>
              <a:rPr sz="2200" u="sng" spc="-10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Result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:</a:t>
            </a:r>
            <a:endParaRPr sz="2200">
              <a:latin typeface="Microsoft Sans Serif"/>
              <a:cs typeface="Microsoft Sans Serif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13916" y="1773935"/>
            <a:ext cx="8827008" cy="591312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194560" y="4210811"/>
            <a:ext cx="2401824" cy="2470404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34</a:t>
            </a:fld>
            <a:endParaRPr spc="45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87239" cy="6857997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09706" y="6081166"/>
            <a:ext cx="26924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40" dirty="0">
                <a:solidFill>
                  <a:srgbClr val="1C7CDB"/>
                </a:solidFill>
                <a:latin typeface="Microsoft Sans Serif"/>
                <a:cs typeface="Microsoft Sans Serif"/>
              </a:rPr>
              <a:t>36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398"/>
            <a:ext cx="7176134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75" dirty="0"/>
              <a:t>SpaceX</a:t>
            </a:r>
            <a:r>
              <a:rPr spc="25" dirty="0"/>
              <a:t> </a:t>
            </a:r>
            <a:r>
              <a:rPr spc="-65" dirty="0"/>
              <a:t>Falcon9</a:t>
            </a:r>
            <a:r>
              <a:rPr spc="-45" dirty="0"/>
              <a:t> </a:t>
            </a:r>
            <a:r>
              <a:rPr dirty="0"/>
              <a:t>-</a:t>
            </a:r>
            <a:r>
              <a:rPr spc="-20" dirty="0"/>
              <a:t> </a:t>
            </a:r>
            <a:r>
              <a:rPr spc="-130" dirty="0"/>
              <a:t>Launch</a:t>
            </a:r>
            <a:r>
              <a:rPr spc="-15" dirty="0"/>
              <a:t> </a:t>
            </a:r>
            <a:r>
              <a:rPr spc="-95" dirty="0"/>
              <a:t>Sites</a:t>
            </a:r>
            <a:r>
              <a:rPr spc="-30" dirty="0"/>
              <a:t> </a:t>
            </a:r>
            <a:r>
              <a:rPr spc="-60" dirty="0"/>
              <a:t>Map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398906" y="1518983"/>
            <a:ext cx="9975850" cy="4926965"/>
            <a:chOff x="398906" y="1518983"/>
            <a:chExt cx="9975850" cy="492696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08431" y="4835652"/>
              <a:ext cx="2223516" cy="160020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403669" y="4830889"/>
              <a:ext cx="2233295" cy="1609725"/>
            </a:xfrm>
            <a:custGeom>
              <a:avLst/>
              <a:gdLst/>
              <a:ahLst/>
              <a:cxnLst/>
              <a:rect l="l" t="t" r="r" b="b"/>
              <a:pathLst>
                <a:path w="2233295" h="1609725">
                  <a:moveTo>
                    <a:pt x="0" y="1609725"/>
                  </a:moveTo>
                  <a:lnTo>
                    <a:pt x="2233041" y="1609725"/>
                  </a:lnTo>
                  <a:lnTo>
                    <a:pt x="2233041" y="0"/>
                  </a:lnTo>
                  <a:lnTo>
                    <a:pt x="0" y="0"/>
                  </a:lnTo>
                  <a:lnTo>
                    <a:pt x="0" y="1609725"/>
                  </a:lnTo>
                  <a:close/>
                </a:path>
              </a:pathLst>
            </a:custGeom>
            <a:ln w="9524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17335" y="3811524"/>
              <a:ext cx="4247388" cy="2624328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6112510" y="3806761"/>
              <a:ext cx="4257040" cy="2633980"/>
            </a:xfrm>
            <a:custGeom>
              <a:avLst/>
              <a:gdLst/>
              <a:ahLst/>
              <a:cxnLst/>
              <a:rect l="l" t="t" r="r" b="b"/>
              <a:pathLst>
                <a:path w="4257040" h="2633979">
                  <a:moveTo>
                    <a:pt x="0" y="2633853"/>
                  </a:moveTo>
                  <a:lnTo>
                    <a:pt x="4256913" y="2633853"/>
                  </a:lnTo>
                  <a:lnTo>
                    <a:pt x="4256913" y="0"/>
                  </a:lnTo>
                  <a:lnTo>
                    <a:pt x="0" y="0"/>
                  </a:lnTo>
                  <a:lnTo>
                    <a:pt x="0" y="2633853"/>
                  </a:lnTo>
                  <a:close/>
                </a:path>
              </a:pathLst>
            </a:custGeom>
            <a:ln w="9525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08431" y="1528572"/>
              <a:ext cx="5320284" cy="3014472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403669" y="1523746"/>
              <a:ext cx="5330190" cy="3024505"/>
            </a:xfrm>
            <a:custGeom>
              <a:avLst/>
              <a:gdLst/>
              <a:ahLst/>
              <a:cxnLst/>
              <a:rect l="l" t="t" r="r" b="b"/>
              <a:pathLst>
                <a:path w="5330190" h="3024504">
                  <a:moveTo>
                    <a:pt x="0" y="3023997"/>
                  </a:moveTo>
                  <a:lnTo>
                    <a:pt x="5329809" y="3023997"/>
                  </a:lnTo>
                  <a:lnTo>
                    <a:pt x="5329809" y="0"/>
                  </a:lnTo>
                  <a:lnTo>
                    <a:pt x="0" y="0"/>
                  </a:lnTo>
                  <a:lnTo>
                    <a:pt x="0" y="3023997"/>
                  </a:lnTo>
                  <a:close/>
                </a:path>
              </a:pathLst>
            </a:custGeom>
            <a:ln w="9525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499743" y="3567811"/>
              <a:ext cx="421640" cy="1830705"/>
            </a:xfrm>
            <a:custGeom>
              <a:avLst/>
              <a:gdLst/>
              <a:ahLst/>
              <a:cxnLst/>
              <a:rect l="l" t="t" r="r" b="b"/>
              <a:pathLst>
                <a:path w="421639" h="1830704">
                  <a:moveTo>
                    <a:pt x="0" y="1747647"/>
                  </a:moveTo>
                  <a:lnTo>
                    <a:pt x="21209" y="1830197"/>
                  </a:lnTo>
                  <a:lnTo>
                    <a:pt x="69959" y="1769490"/>
                  </a:lnTo>
                  <a:lnTo>
                    <a:pt x="40766" y="1769490"/>
                  </a:lnTo>
                  <a:lnTo>
                    <a:pt x="28320" y="1766824"/>
                  </a:lnTo>
                  <a:lnTo>
                    <a:pt x="31009" y="1754356"/>
                  </a:lnTo>
                  <a:lnTo>
                    <a:pt x="0" y="1747647"/>
                  </a:lnTo>
                  <a:close/>
                </a:path>
                <a:path w="421639" h="1830704">
                  <a:moveTo>
                    <a:pt x="31009" y="1754356"/>
                  </a:moveTo>
                  <a:lnTo>
                    <a:pt x="28320" y="1766824"/>
                  </a:lnTo>
                  <a:lnTo>
                    <a:pt x="40766" y="1769490"/>
                  </a:lnTo>
                  <a:lnTo>
                    <a:pt x="43449" y="1757047"/>
                  </a:lnTo>
                  <a:lnTo>
                    <a:pt x="31009" y="1754356"/>
                  </a:lnTo>
                  <a:close/>
                </a:path>
                <a:path w="421639" h="1830704">
                  <a:moveTo>
                    <a:pt x="43449" y="1757047"/>
                  </a:moveTo>
                  <a:lnTo>
                    <a:pt x="40766" y="1769490"/>
                  </a:lnTo>
                  <a:lnTo>
                    <a:pt x="69959" y="1769490"/>
                  </a:lnTo>
                  <a:lnTo>
                    <a:pt x="74548" y="1763776"/>
                  </a:lnTo>
                  <a:lnTo>
                    <a:pt x="43449" y="1757047"/>
                  </a:lnTo>
                  <a:close/>
                </a:path>
                <a:path w="421639" h="1830704">
                  <a:moveTo>
                    <a:pt x="409320" y="0"/>
                  </a:moveTo>
                  <a:lnTo>
                    <a:pt x="31009" y="1754356"/>
                  </a:lnTo>
                  <a:lnTo>
                    <a:pt x="43449" y="1757047"/>
                  </a:lnTo>
                  <a:lnTo>
                    <a:pt x="421639" y="2793"/>
                  </a:lnTo>
                  <a:lnTo>
                    <a:pt x="409320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2366010" y="4567554"/>
            <a:ext cx="117919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alibri"/>
                <a:cs typeface="Calibri"/>
              </a:rPr>
              <a:t>Fig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1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–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Global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spc="-25" dirty="0">
                <a:latin typeface="Calibri"/>
                <a:cs typeface="Calibri"/>
              </a:rPr>
              <a:t>Map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62355" y="6461861"/>
            <a:ext cx="9258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alibri"/>
                <a:cs typeface="Calibri"/>
              </a:rPr>
              <a:t>Fig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2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–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Zoom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spc="-50" dirty="0">
                <a:latin typeface="Calibri"/>
                <a:cs typeface="Calibri"/>
              </a:rPr>
              <a:t>1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773669" y="6454851"/>
            <a:ext cx="9258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alibri"/>
                <a:cs typeface="Calibri"/>
              </a:rPr>
              <a:t>Fig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3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–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Zoom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spc="-50" dirty="0">
                <a:latin typeface="Calibri"/>
                <a:cs typeface="Calibri"/>
              </a:rPr>
              <a:t>2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3388867" y="3423030"/>
            <a:ext cx="4683125" cy="1573530"/>
          </a:xfrm>
          <a:custGeom>
            <a:avLst/>
            <a:gdLst/>
            <a:ahLst/>
            <a:cxnLst/>
            <a:rect l="l" t="t" r="r" b="b"/>
            <a:pathLst>
              <a:path w="4683125" h="1573529">
                <a:moveTo>
                  <a:pt x="4608702" y="1543105"/>
                </a:moveTo>
                <a:lnTo>
                  <a:pt x="4598670" y="1573149"/>
                </a:lnTo>
                <a:lnTo>
                  <a:pt x="4682998" y="1561084"/>
                </a:lnTo>
                <a:lnTo>
                  <a:pt x="4669028" y="1547114"/>
                </a:lnTo>
                <a:lnTo>
                  <a:pt x="4620768" y="1547114"/>
                </a:lnTo>
                <a:lnTo>
                  <a:pt x="4608702" y="1543105"/>
                </a:lnTo>
                <a:close/>
              </a:path>
              <a:path w="4683125" h="1573529">
                <a:moveTo>
                  <a:pt x="4612734" y="1531030"/>
                </a:moveTo>
                <a:lnTo>
                  <a:pt x="4608702" y="1543105"/>
                </a:lnTo>
                <a:lnTo>
                  <a:pt x="4620768" y="1547114"/>
                </a:lnTo>
                <a:lnTo>
                  <a:pt x="4624832" y="1535049"/>
                </a:lnTo>
                <a:lnTo>
                  <a:pt x="4612734" y="1531030"/>
                </a:lnTo>
                <a:close/>
              </a:path>
              <a:path w="4683125" h="1573529">
                <a:moveTo>
                  <a:pt x="4622800" y="1500886"/>
                </a:moveTo>
                <a:lnTo>
                  <a:pt x="4612734" y="1531030"/>
                </a:lnTo>
                <a:lnTo>
                  <a:pt x="4624832" y="1535049"/>
                </a:lnTo>
                <a:lnTo>
                  <a:pt x="4620768" y="1547114"/>
                </a:lnTo>
                <a:lnTo>
                  <a:pt x="4669028" y="1547114"/>
                </a:lnTo>
                <a:lnTo>
                  <a:pt x="4622800" y="1500886"/>
                </a:lnTo>
                <a:close/>
              </a:path>
              <a:path w="4683125" h="1573529">
                <a:moveTo>
                  <a:pt x="4064" y="0"/>
                </a:moveTo>
                <a:lnTo>
                  <a:pt x="0" y="11938"/>
                </a:lnTo>
                <a:lnTo>
                  <a:pt x="4608702" y="1543105"/>
                </a:lnTo>
                <a:lnTo>
                  <a:pt x="4612734" y="1531030"/>
                </a:lnTo>
                <a:lnTo>
                  <a:pt x="4064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6096000" y="1528572"/>
            <a:ext cx="5053965" cy="1940560"/>
          </a:xfrm>
          <a:prstGeom prst="rect">
            <a:avLst/>
          </a:prstGeom>
          <a:solidFill>
            <a:srgbClr val="E7E6E6"/>
          </a:solidFill>
        </p:spPr>
        <p:txBody>
          <a:bodyPr vert="horz" wrap="square" lIns="0" tIns="37465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295"/>
              </a:spcBef>
            </a:pPr>
            <a:r>
              <a:rPr sz="1200" dirty="0">
                <a:latin typeface="Calibri"/>
                <a:cs typeface="Calibri"/>
              </a:rPr>
              <a:t>Figure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1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on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left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displays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the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Global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map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with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Falcon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9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launch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sites</a:t>
            </a:r>
            <a:r>
              <a:rPr sz="1200" spc="-20" dirty="0">
                <a:latin typeface="Calibri"/>
                <a:cs typeface="Calibri"/>
              </a:rPr>
              <a:t> that</a:t>
            </a:r>
            <a:endParaRPr sz="1200">
              <a:latin typeface="Calibri"/>
              <a:cs typeface="Calibri"/>
            </a:endParaRPr>
          </a:p>
          <a:p>
            <a:pPr marL="92075" marR="185420">
              <a:lnSpc>
                <a:spcPct val="100000"/>
              </a:lnSpc>
            </a:pPr>
            <a:r>
              <a:rPr sz="1200" dirty="0">
                <a:latin typeface="Calibri"/>
                <a:cs typeface="Calibri"/>
              </a:rPr>
              <a:t>are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located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in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the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United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States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(in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California</a:t>
            </a:r>
            <a:r>
              <a:rPr sz="1200" spc="-4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and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Florida).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Each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launch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spc="-20" dirty="0">
                <a:latin typeface="Calibri"/>
                <a:cs typeface="Calibri"/>
              </a:rPr>
              <a:t>site </a:t>
            </a:r>
            <a:r>
              <a:rPr sz="1200" dirty="0">
                <a:latin typeface="Calibri"/>
                <a:cs typeface="Calibri"/>
              </a:rPr>
              <a:t>contains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circle,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label,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and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popup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to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highlight</a:t>
            </a:r>
            <a:r>
              <a:rPr sz="1200" spc="-5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the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location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and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the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name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spc="-25" dirty="0">
                <a:latin typeface="Calibri"/>
                <a:cs typeface="Calibri"/>
              </a:rPr>
              <a:t>of </a:t>
            </a:r>
            <a:r>
              <a:rPr sz="1200" dirty="0">
                <a:latin typeface="Calibri"/>
                <a:cs typeface="Calibri"/>
              </a:rPr>
              <a:t>the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launch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site.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It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is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also evident</a:t>
            </a:r>
            <a:r>
              <a:rPr sz="1200" spc="-4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that</a:t>
            </a:r>
            <a:r>
              <a:rPr sz="1200" spc="-4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all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launch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sites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are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near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the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coast.</a:t>
            </a:r>
            <a:endParaRPr sz="1200">
              <a:latin typeface="Calibri"/>
              <a:cs typeface="Calibri"/>
            </a:endParaRPr>
          </a:p>
          <a:p>
            <a:pPr marL="92075">
              <a:lnSpc>
                <a:spcPct val="100000"/>
              </a:lnSpc>
              <a:spcBef>
                <a:spcPts val="1445"/>
              </a:spcBef>
            </a:pPr>
            <a:r>
              <a:rPr sz="1200" dirty="0">
                <a:latin typeface="Calibri"/>
                <a:cs typeface="Calibri"/>
              </a:rPr>
              <a:t>Figure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2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and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Figure</a:t>
            </a:r>
            <a:r>
              <a:rPr sz="1200" spc="-5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3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zoom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in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to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the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launch</a:t>
            </a:r>
            <a:r>
              <a:rPr sz="1200" spc="-4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sites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to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display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4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launch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sites:</a:t>
            </a:r>
            <a:endParaRPr sz="1200">
              <a:latin typeface="Calibri"/>
              <a:cs typeface="Calibri"/>
            </a:endParaRPr>
          </a:p>
          <a:p>
            <a:pPr marL="265430" indent="-173355">
              <a:lnSpc>
                <a:spcPct val="100000"/>
              </a:lnSpc>
              <a:buFont typeface="Arial MT"/>
              <a:buChar char="•"/>
              <a:tabLst>
                <a:tab pos="265430" algn="l"/>
              </a:tabLst>
            </a:pPr>
            <a:r>
              <a:rPr sz="1200" dirty="0">
                <a:latin typeface="Calibri"/>
                <a:cs typeface="Calibri"/>
              </a:rPr>
              <a:t>VAFB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SLC-</a:t>
            </a:r>
            <a:r>
              <a:rPr sz="1200" dirty="0">
                <a:latin typeface="Calibri"/>
                <a:cs typeface="Calibri"/>
              </a:rPr>
              <a:t>4E</a:t>
            </a:r>
            <a:r>
              <a:rPr sz="1200" spc="-50" dirty="0">
                <a:latin typeface="Calibri"/>
                <a:cs typeface="Calibri"/>
              </a:rPr>
              <a:t> </a:t>
            </a:r>
            <a:r>
              <a:rPr sz="1200" spc="-20" dirty="0">
                <a:latin typeface="Calibri"/>
                <a:cs typeface="Calibri"/>
              </a:rPr>
              <a:t>(CA)</a:t>
            </a:r>
            <a:endParaRPr sz="1200">
              <a:latin typeface="Calibri"/>
              <a:cs typeface="Calibri"/>
            </a:endParaRPr>
          </a:p>
          <a:p>
            <a:pPr marL="265430" indent="-173355">
              <a:lnSpc>
                <a:spcPct val="100000"/>
              </a:lnSpc>
              <a:buFont typeface="Arial MT"/>
              <a:buChar char="•"/>
              <a:tabLst>
                <a:tab pos="265430" algn="l"/>
              </a:tabLst>
            </a:pPr>
            <a:r>
              <a:rPr sz="1200" dirty="0">
                <a:latin typeface="Calibri"/>
                <a:cs typeface="Calibri"/>
              </a:rPr>
              <a:t>CCAFS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LC-</a:t>
            </a:r>
            <a:r>
              <a:rPr sz="1200" dirty="0">
                <a:latin typeface="Calibri"/>
                <a:cs typeface="Calibri"/>
              </a:rPr>
              <a:t>40</a:t>
            </a:r>
            <a:r>
              <a:rPr sz="1200" spc="-20" dirty="0">
                <a:latin typeface="Calibri"/>
                <a:cs typeface="Calibri"/>
              </a:rPr>
              <a:t> (FL)</a:t>
            </a:r>
            <a:endParaRPr sz="1200">
              <a:latin typeface="Calibri"/>
              <a:cs typeface="Calibri"/>
            </a:endParaRPr>
          </a:p>
          <a:p>
            <a:pPr marL="265430" indent="-173355">
              <a:lnSpc>
                <a:spcPct val="100000"/>
              </a:lnSpc>
              <a:buFont typeface="Arial MT"/>
              <a:buChar char="•"/>
              <a:tabLst>
                <a:tab pos="265430" algn="l"/>
              </a:tabLst>
            </a:pPr>
            <a:r>
              <a:rPr sz="1200" dirty="0">
                <a:latin typeface="Calibri"/>
                <a:cs typeface="Calibri"/>
              </a:rPr>
              <a:t>KSC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LC-</a:t>
            </a:r>
            <a:r>
              <a:rPr sz="1200" dirty="0">
                <a:latin typeface="Calibri"/>
                <a:cs typeface="Calibri"/>
              </a:rPr>
              <a:t>39A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spc="-20" dirty="0">
                <a:latin typeface="Calibri"/>
                <a:cs typeface="Calibri"/>
              </a:rPr>
              <a:t>(FL)</a:t>
            </a:r>
            <a:endParaRPr sz="1200">
              <a:latin typeface="Calibri"/>
              <a:cs typeface="Calibri"/>
            </a:endParaRPr>
          </a:p>
          <a:p>
            <a:pPr marL="265430" indent="-173355">
              <a:lnSpc>
                <a:spcPct val="100000"/>
              </a:lnSpc>
              <a:buFont typeface="Arial MT"/>
              <a:buChar char="•"/>
              <a:tabLst>
                <a:tab pos="265430" algn="l"/>
              </a:tabLst>
            </a:pPr>
            <a:r>
              <a:rPr sz="1200" dirty="0">
                <a:latin typeface="Calibri"/>
                <a:cs typeface="Calibri"/>
              </a:rPr>
              <a:t>CCAFS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SLC-</a:t>
            </a:r>
            <a:r>
              <a:rPr sz="1200" dirty="0">
                <a:latin typeface="Calibri"/>
                <a:cs typeface="Calibri"/>
              </a:rPr>
              <a:t>40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spc="-20" dirty="0">
                <a:latin typeface="Calibri"/>
                <a:cs typeface="Calibri"/>
              </a:rPr>
              <a:t>(FL)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22406" y="6116728"/>
            <a:ext cx="243840" cy="229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35"/>
              </a:lnSpc>
            </a:pPr>
            <a:r>
              <a:rPr sz="1600" spc="40" dirty="0">
                <a:solidFill>
                  <a:srgbClr val="1C7CDB"/>
                </a:solidFill>
                <a:latin typeface="Microsoft Sans Serif"/>
                <a:cs typeface="Microsoft Sans Serif"/>
              </a:rPr>
              <a:t>37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511302"/>
            <a:ext cx="983869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85" dirty="0"/>
              <a:t>SpaceX</a:t>
            </a:r>
            <a:r>
              <a:rPr sz="2800" spc="-5" dirty="0"/>
              <a:t> </a:t>
            </a:r>
            <a:r>
              <a:rPr sz="2800" spc="-20" dirty="0"/>
              <a:t>Falon9</a:t>
            </a:r>
            <a:r>
              <a:rPr sz="2800" spc="-25" dirty="0"/>
              <a:t> </a:t>
            </a:r>
            <a:r>
              <a:rPr sz="2800" spc="565" dirty="0"/>
              <a:t>–</a:t>
            </a:r>
            <a:r>
              <a:rPr sz="2800" spc="-20" dirty="0"/>
              <a:t> </a:t>
            </a:r>
            <a:r>
              <a:rPr sz="2800" spc="-114" dirty="0"/>
              <a:t>Success/Failed</a:t>
            </a:r>
            <a:r>
              <a:rPr sz="2800" spc="-10" dirty="0"/>
              <a:t> </a:t>
            </a:r>
            <a:r>
              <a:rPr sz="2800" spc="-110" dirty="0"/>
              <a:t>Launch</a:t>
            </a:r>
            <a:r>
              <a:rPr sz="2800" spc="-20" dirty="0"/>
              <a:t> </a:t>
            </a:r>
            <a:r>
              <a:rPr sz="2800" spc="-45" dirty="0"/>
              <a:t>Map</a:t>
            </a:r>
            <a:r>
              <a:rPr sz="2800" spc="-10" dirty="0"/>
              <a:t> </a:t>
            </a:r>
            <a:r>
              <a:rPr sz="2800" dirty="0"/>
              <a:t>for</a:t>
            </a:r>
            <a:r>
              <a:rPr sz="2800" spc="-20" dirty="0"/>
              <a:t> </a:t>
            </a:r>
            <a:r>
              <a:rPr sz="2800" dirty="0"/>
              <a:t>all</a:t>
            </a:r>
            <a:r>
              <a:rPr sz="2800" spc="-15" dirty="0"/>
              <a:t> </a:t>
            </a:r>
            <a:r>
              <a:rPr sz="2800" spc="-110" dirty="0"/>
              <a:t>Launch</a:t>
            </a:r>
            <a:r>
              <a:rPr sz="2800" spc="-25" dirty="0"/>
              <a:t> </a:t>
            </a:r>
            <a:r>
              <a:rPr sz="2800" spc="-20" dirty="0"/>
              <a:t>Sites</a:t>
            </a:r>
            <a:endParaRPr sz="2800"/>
          </a:p>
        </p:txBody>
      </p:sp>
      <p:grpSp>
        <p:nvGrpSpPr>
          <p:cNvPr id="4" name="object 4"/>
          <p:cNvGrpSpPr/>
          <p:nvPr/>
        </p:nvGrpSpPr>
        <p:grpSpPr>
          <a:xfrm>
            <a:off x="488823" y="3867530"/>
            <a:ext cx="2555240" cy="2462530"/>
            <a:chOff x="488823" y="3867530"/>
            <a:chExt cx="2555240" cy="246253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98348" y="3877055"/>
              <a:ext cx="2535936" cy="2442972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493585" y="3872293"/>
              <a:ext cx="2545715" cy="2453005"/>
            </a:xfrm>
            <a:custGeom>
              <a:avLst/>
              <a:gdLst/>
              <a:ahLst/>
              <a:cxnLst/>
              <a:rect l="l" t="t" r="r" b="b"/>
              <a:pathLst>
                <a:path w="2545715" h="2453004">
                  <a:moveTo>
                    <a:pt x="0" y="2452497"/>
                  </a:moveTo>
                  <a:lnTo>
                    <a:pt x="2545461" y="2452497"/>
                  </a:lnTo>
                  <a:lnTo>
                    <a:pt x="2545461" y="0"/>
                  </a:lnTo>
                  <a:lnTo>
                    <a:pt x="0" y="0"/>
                  </a:lnTo>
                  <a:lnTo>
                    <a:pt x="0" y="2452497"/>
                  </a:lnTo>
                  <a:close/>
                </a:path>
              </a:pathLst>
            </a:custGeom>
            <a:ln w="9525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3271583" y="3861434"/>
            <a:ext cx="2518410" cy="2462530"/>
            <a:chOff x="3271583" y="3861434"/>
            <a:chExt cx="2518410" cy="2462530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81172" y="3870959"/>
              <a:ext cx="2499360" cy="2442972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3276346" y="3866197"/>
              <a:ext cx="2508885" cy="2453005"/>
            </a:xfrm>
            <a:custGeom>
              <a:avLst/>
              <a:gdLst/>
              <a:ahLst/>
              <a:cxnLst/>
              <a:rect l="l" t="t" r="r" b="b"/>
              <a:pathLst>
                <a:path w="2508885" h="2453004">
                  <a:moveTo>
                    <a:pt x="0" y="2452497"/>
                  </a:moveTo>
                  <a:lnTo>
                    <a:pt x="2508885" y="2452497"/>
                  </a:lnTo>
                  <a:lnTo>
                    <a:pt x="2508885" y="0"/>
                  </a:lnTo>
                  <a:lnTo>
                    <a:pt x="0" y="0"/>
                  </a:lnTo>
                  <a:lnTo>
                    <a:pt x="0" y="2452497"/>
                  </a:lnTo>
                  <a:close/>
                </a:path>
              </a:pathLst>
            </a:custGeom>
            <a:ln w="9524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6017831" y="3870578"/>
            <a:ext cx="2665095" cy="2459355"/>
            <a:chOff x="6017831" y="3870578"/>
            <a:chExt cx="2665095" cy="2459355"/>
          </a:xfrm>
        </p:grpSpPr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27420" y="3880103"/>
              <a:ext cx="2645664" cy="2439924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6022594" y="3875341"/>
              <a:ext cx="2655570" cy="2449830"/>
            </a:xfrm>
            <a:custGeom>
              <a:avLst/>
              <a:gdLst/>
              <a:ahLst/>
              <a:cxnLst/>
              <a:rect l="l" t="t" r="r" b="b"/>
              <a:pathLst>
                <a:path w="2655570" h="2449829">
                  <a:moveTo>
                    <a:pt x="0" y="2449449"/>
                  </a:moveTo>
                  <a:lnTo>
                    <a:pt x="2655188" y="2449449"/>
                  </a:lnTo>
                  <a:lnTo>
                    <a:pt x="2655188" y="0"/>
                  </a:lnTo>
                  <a:lnTo>
                    <a:pt x="0" y="0"/>
                  </a:lnTo>
                  <a:lnTo>
                    <a:pt x="0" y="2449449"/>
                  </a:lnTo>
                  <a:close/>
                </a:path>
              </a:pathLst>
            </a:custGeom>
            <a:ln w="9525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" name="object 13"/>
          <p:cNvGrpSpPr/>
          <p:nvPr/>
        </p:nvGrpSpPr>
        <p:grpSpPr>
          <a:xfrm>
            <a:off x="8910383" y="3870578"/>
            <a:ext cx="2764155" cy="2459355"/>
            <a:chOff x="8910383" y="3870578"/>
            <a:chExt cx="2764155" cy="2459355"/>
          </a:xfrm>
        </p:grpSpPr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919971" y="3880103"/>
              <a:ext cx="2744724" cy="2439924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8915145" y="3875341"/>
              <a:ext cx="2754630" cy="2449830"/>
            </a:xfrm>
            <a:custGeom>
              <a:avLst/>
              <a:gdLst/>
              <a:ahLst/>
              <a:cxnLst/>
              <a:rect l="l" t="t" r="r" b="b"/>
              <a:pathLst>
                <a:path w="2754629" h="2449829">
                  <a:moveTo>
                    <a:pt x="0" y="2449449"/>
                  </a:moveTo>
                  <a:lnTo>
                    <a:pt x="2754249" y="2449449"/>
                  </a:lnTo>
                  <a:lnTo>
                    <a:pt x="2754249" y="0"/>
                  </a:lnTo>
                  <a:lnTo>
                    <a:pt x="0" y="0"/>
                  </a:lnTo>
                  <a:lnTo>
                    <a:pt x="0" y="2449449"/>
                  </a:lnTo>
                  <a:close/>
                </a:path>
              </a:pathLst>
            </a:custGeom>
            <a:ln w="9525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6" name="object 16"/>
          <p:cNvGrpSpPr/>
          <p:nvPr/>
        </p:nvGrpSpPr>
        <p:grpSpPr>
          <a:xfrm>
            <a:off x="856107" y="1374203"/>
            <a:ext cx="4672330" cy="2172970"/>
            <a:chOff x="856107" y="1374203"/>
            <a:chExt cx="4672330" cy="2172970"/>
          </a:xfrm>
        </p:grpSpPr>
        <p:pic>
          <p:nvPicPr>
            <p:cNvPr id="17" name="object 1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65632" y="1383792"/>
              <a:ext cx="4652772" cy="2153412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860869" y="1378966"/>
              <a:ext cx="4662805" cy="2163445"/>
            </a:xfrm>
            <a:custGeom>
              <a:avLst/>
              <a:gdLst/>
              <a:ahLst/>
              <a:cxnLst/>
              <a:rect l="l" t="t" r="r" b="b"/>
              <a:pathLst>
                <a:path w="4662805" h="2163445">
                  <a:moveTo>
                    <a:pt x="0" y="2162937"/>
                  </a:moveTo>
                  <a:lnTo>
                    <a:pt x="4662297" y="2162937"/>
                  </a:lnTo>
                  <a:lnTo>
                    <a:pt x="4662297" y="0"/>
                  </a:lnTo>
                  <a:lnTo>
                    <a:pt x="0" y="0"/>
                  </a:lnTo>
                  <a:lnTo>
                    <a:pt x="0" y="2162937"/>
                  </a:lnTo>
                  <a:close/>
                </a:path>
              </a:pathLst>
            </a:custGeom>
            <a:ln w="9525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2156586" y="3589147"/>
            <a:ext cx="185420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dirty="0">
                <a:latin typeface="Calibri"/>
                <a:cs typeface="Calibri"/>
              </a:rPr>
              <a:t>Fig</a:t>
            </a:r>
            <a:r>
              <a:rPr sz="1000" spc="-10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1</a:t>
            </a:r>
            <a:r>
              <a:rPr sz="1000" spc="-15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–</a:t>
            </a:r>
            <a:r>
              <a:rPr sz="1000" spc="-20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US</a:t>
            </a:r>
            <a:r>
              <a:rPr sz="1000" spc="-5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map</a:t>
            </a:r>
            <a:r>
              <a:rPr sz="1000" spc="-15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with</a:t>
            </a:r>
            <a:r>
              <a:rPr sz="1000" spc="-25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all</a:t>
            </a:r>
            <a:r>
              <a:rPr sz="1000" spc="-25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Launch</a:t>
            </a:r>
            <a:r>
              <a:rPr sz="1000" spc="-15" dirty="0">
                <a:latin typeface="Calibri"/>
                <a:cs typeface="Calibri"/>
              </a:rPr>
              <a:t> </a:t>
            </a:r>
            <a:r>
              <a:rPr sz="1000" spc="-10" dirty="0">
                <a:latin typeface="Calibri"/>
                <a:cs typeface="Calibri"/>
              </a:rPr>
              <a:t>Sites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813003" y="6341160"/>
            <a:ext cx="1536065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000" dirty="0">
                <a:latin typeface="Calibri"/>
                <a:cs typeface="Calibri"/>
              </a:rPr>
              <a:t>Fig</a:t>
            </a:r>
            <a:r>
              <a:rPr sz="1000" spc="-10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2</a:t>
            </a:r>
            <a:r>
              <a:rPr sz="1000" spc="-15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–</a:t>
            </a:r>
            <a:r>
              <a:rPr sz="1000" spc="-20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VAFB</a:t>
            </a:r>
            <a:r>
              <a:rPr sz="1000" spc="-15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Launch</a:t>
            </a:r>
            <a:r>
              <a:rPr sz="1000" spc="-15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Site</a:t>
            </a:r>
            <a:r>
              <a:rPr sz="1000" spc="-10" dirty="0">
                <a:latin typeface="Calibri"/>
                <a:cs typeface="Calibri"/>
              </a:rPr>
              <a:t> </a:t>
            </a:r>
            <a:r>
              <a:rPr sz="1000" spc="-20" dirty="0">
                <a:latin typeface="Calibri"/>
                <a:cs typeface="Calibri"/>
              </a:rPr>
              <a:t>with </a:t>
            </a:r>
            <a:r>
              <a:rPr sz="1000" dirty="0">
                <a:latin typeface="Calibri"/>
                <a:cs typeface="Calibri"/>
              </a:rPr>
              <a:t>success/failed</a:t>
            </a:r>
            <a:r>
              <a:rPr sz="1000" spc="-55" dirty="0">
                <a:latin typeface="Calibri"/>
                <a:cs typeface="Calibri"/>
              </a:rPr>
              <a:t> </a:t>
            </a:r>
            <a:r>
              <a:rPr sz="1000" spc="-10" dirty="0">
                <a:latin typeface="Calibri"/>
                <a:cs typeface="Calibri"/>
              </a:rPr>
              <a:t>markers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027420" y="1383791"/>
            <a:ext cx="5430520" cy="1754505"/>
          </a:xfrm>
          <a:prstGeom prst="rect">
            <a:avLst/>
          </a:prstGeom>
          <a:solidFill>
            <a:srgbClr val="E7E6E6"/>
          </a:solidFill>
        </p:spPr>
        <p:txBody>
          <a:bodyPr vert="horz" wrap="square" lIns="0" tIns="36195" rIns="0" bIns="0" rtlCol="0">
            <a:spAutoFit/>
          </a:bodyPr>
          <a:lstStyle/>
          <a:p>
            <a:pPr marL="265430" indent="-173355">
              <a:lnSpc>
                <a:spcPct val="100000"/>
              </a:lnSpc>
              <a:spcBef>
                <a:spcPts val="285"/>
              </a:spcBef>
              <a:buFont typeface="Arial MT"/>
              <a:buChar char="•"/>
              <a:tabLst>
                <a:tab pos="265430" algn="l"/>
              </a:tabLst>
            </a:pPr>
            <a:r>
              <a:rPr sz="1200" dirty="0">
                <a:latin typeface="Calibri"/>
                <a:cs typeface="Calibri"/>
              </a:rPr>
              <a:t>Figure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1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is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the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US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map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with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all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the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Launch</a:t>
            </a:r>
            <a:r>
              <a:rPr sz="1200" spc="-4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Sites.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The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numbers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on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each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site</a:t>
            </a:r>
            <a:r>
              <a:rPr sz="1200" spc="-10" dirty="0">
                <a:latin typeface="Calibri"/>
                <a:cs typeface="Calibri"/>
              </a:rPr>
              <a:t> depict</a:t>
            </a:r>
            <a:endParaRPr sz="1200">
              <a:latin typeface="Calibri"/>
              <a:cs typeface="Calibri"/>
            </a:endParaRPr>
          </a:p>
          <a:p>
            <a:pPr marL="264795">
              <a:lnSpc>
                <a:spcPct val="100000"/>
              </a:lnSpc>
            </a:pPr>
            <a:r>
              <a:rPr sz="1200" dirty="0">
                <a:latin typeface="Calibri"/>
                <a:cs typeface="Calibri"/>
              </a:rPr>
              <a:t>the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total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number</a:t>
            </a:r>
            <a:r>
              <a:rPr sz="1200" spc="-6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of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successful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and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failed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launches</a:t>
            </a:r>
            <a:endParaRPr sz="1200">
              <a:latin typeface="Calibri"/>
              <a:cs typeface="Calibri"/>
            </a:endParaRPr>
          </a:p>
          <a:p>
            <a:pPr marL="264795" marR="359410" indent="-172720">
              <a:lnSpc>
                <a:spcPct val="100000"/>
              </a:lnSpc>
              <a:spcBef>
                <a:spcPts val="1440"/>
              </a:spcBef>
              <a:buFont typeface="Arial MT"/>
              <a:buChar char="•"/>
              <a:tabLst>
                <a:tab pos="264795" algn="l"/>
              </a:tabLst>
            </a:pPr>
            <a:r>
              <a:rPr sz="1200" dirty="0">
                <a:latin typeface="Calibri"/>
                <a:cs typeface="Calibri"/>
              </a:rPr>
              <a:t>Figure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2,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3,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4,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and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5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zoom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in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to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each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site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and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displays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the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success/fail </a:t>
            </a:r>
            <a:r>
              <a:rPr sz="1200" spc="-10" dirty="0">
                <a:latin typeface="Calibri"/>
                <a:cs typeface="Calibri"/>
              </a:rPr>
              <a:t>markers </a:t>
            </a:r>
            <a:r>
              <a:rPr sz="1200" dirty="0">
                <a:latin typeface="Calibri"/>
                <a:cs typeface="Calibri"/>
              </a:rPr>
              <a:t>with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green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as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success</a:t>
            </a:r>
            <a:r>
              <a:rPr sz="1200" spc="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and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red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as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failed</a:t>
            </a:r>
            <a:endParaRPr sz="1200">
              <a:latin typeface="Calibri"/>
              <a:cs typeface="Calibri"/>
            </a:endParaRPr>
          </a:p>
          <a:p>
            <a:pPr marL="264795" marR="247015" indent="-172720">
              <a:lnSpc>
                <a:spcPct val="100000"/>
              </a:lnSpc>
              <a:spcBef>
                <a:spcPts val="1440"/>
              </a:spcBef>
              <a:buFont typeface="Arial MT"/>
              <a:buChar char="•"/>
              <a:tabLst>
                <a:tab pos="264795" algn="l"/>
              </a:tabLst>
            </a:pPr>
            <a:r>
              <a:rPr sz="1200" dirty="0">
                <a:latin typeface="Calibri"/>
                <a:cs typeface="Calibri"/>
              </a:rPr>
              <a:t>By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looking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at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each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site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map,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KSC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LC-</a:t>
            </a:r>
            <a:r>
              <a:rPr sz="1200" dirty="0">
                <a:latin typeface="Calibri"/>
                <a:cs typeface="Calibri"/>
              </a:rPr>
              <a:t>39A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Launch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Site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has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the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greatest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number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spc="-25" dirty="0">
                <a:latin typeface="Calibri"/>
                <a:cs typeface="Calibri"/>
              </a:rPr>
              <a:t>of </a:t>
            </a:r>
            <a:r>
              <a:rPr sz="1200" dirty="0">
                <a:latin typeface="Calibri"/>
                <a:cs typeface="Calibri"/>
              </a:rPr>
              <a:t>successful</a:t>
            </a:r>
            <a:r>
              <a:rPr sz="1200" spc="-7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launches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748785" y="6350000"/>
            <a:ext cx="119507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dirty="0">
                <a:latin typeface="Calibri"/>
                <a:cs typeface="Calibri"/>
              </a:rPr>
              <a:t>Fig 3</a:t>
            </a:r>
            <a:r>
              <a:rPr sz="1000" spc="-10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–</a:t>
            </a:r>
            <a:r>
              <a:rPr sz="1000" spc="-15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KSC</a:t>
            </a:r>
            <a:r>
              <a:rPr sz="1000" spc="5" dirty="0">
                <a:latin typeface="Calibri"/>
                <a:cs typeface="Calibri"/>
              </a:rPr>
              <a:t> </a:t>
            </a:r>
            <a:r>
              <a:rPr sz="1000" spc="-20" dirty="0">
                <a:latin typeface="Calibri"/>
                <a:cs typeface="Calibri"/>
              </a:rPr>
              <a:t>LC-</a:t>
            </a:r>
            <a:r>
              <a:rPr sz="1000" spc="-25" dirty="0">
                <a:latin typeface="Calibri"/>
                <a:cs typeface="Calibri"/>
              </a:rPr>
              <a:t>39A</a:t>
            </a:r>
            <a:endParaRPr sz="1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dirty="0">
                <a:latin typeface="Calibri"/>
                <a:cs typeface="Calibri"/>
              </a:rPr>
              <a:t>success/failed</a:t>
            </a:r>
            <a:r>
              <a:rPr sz="1000" spc="-55" dirty="0">
                <a:latin typeface="Calibri"/>
                <a:cs typeface="Calibri"/>
              </a:rPr>
              <a:t> </a:t>
            </a:r>
            <a:r>
              <a:rPr sz="1000" spc="-10" dirty="0">
                <a:latin typeface="Calibri"/>
                <a:cs typeface="Calibri"/>
              </a:rPr>
              <a:t>markers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746875" y="6356705"/>
            <a:ext cx="119507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dirty="0">
                <a:latin typeface="Calibri"/>
                <a:cs typeface="Calibri"/>
              </a:rPr>
              <a:t>Fig</a:t>
            </a:r>
            <a:r>
              <a:rPr sz="1000" spc="-5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4</a:t>
            </a:r>
            <a:r>
              <a:rPr sz="1000" spc="-15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–</a:t>
            </a:r>
            <a:r>
              <a:rPr sz="1000" spc="-15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CCAFS</a:t>
            </a:r>
            <a:r>
              <a:rPr sz="1000" spc="15" dirty="0">
                <a:latin typeface="Calibri"/>
                <a:cs typeface="Calibri"/>
              </a:rPr>
              <a:t> </a:t>
            </a:r>
            <a:r>
              <a:rPr sz="1000" spc="-20" dirty="0">
                <a:latin typeface="Calibri"/>
                <a:cs typeface="Calibri"/>
              </a:rPr>
              <a:t>SLC-</a:t>
            </a:r>
            <a:r>
              <a:rPr sz="1000" spc="-25" dirty="0">
                <a:latin typeface="Calibri"/>
                <a:cs typeface="Calibri"/>
              </a:rPr>
              <a:t>40</a:t>
            </a:r>
            <a:endParaRPr sz="1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000" dirty="0">
                <a:latin typeface="Calibri"/>
                <a:cs typeface="Calibri"/>
              </a:rPr>
              <a:t>success/failed</a:t>
            </a:r>
            <a:r>
              <a:rPr sz="1000" spc="-55" dirty="0">
                <a:latin typeface="Calibri"/>
                <a:cs typeface="Calibri"/>
              </a:rPr>
              <a:t> </a:t>
            </a:r>
            <a:r>
              <a:rPr sz="1000" spc="-10" dirty="0">
                <a:latin typeface="Calibri"/>
                <a:cs typeface="Calibri"/>
              </a:rPr>
              <a:t>markers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9592182" y="6346342"/>
            <a:ext cx="119507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dirty="0">
                <a:latin typeface="Calibri"/>
                <a:cs typeface="Calibri"/>
              </a:rPr>
              <a:t>Fig</a:t>
            </a:r>
            <a:r>
              <a:rPr sz="1000" spc="-5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5</a:t>
            </a:r>
            <a:r>
              <a:rPr sz="1000" spc="-15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–</a:t>
            </a:r>
            <a:r>
              <a:rPr sz="1000" spc="-15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CCAFS</a:t>
            </a:r>
            <a:r>
              <a:rPr sz="1000" spc="15" dirty="0">
                <a:latin typeface="Calibri"/>
                <a:cs typeface="Calibri"/>
              </a:rPr>
              <a:t> </a:t>
            </a:r>
            <a:r>
              <a:rPr sz="1000" spc="-20" dirty="0">
                <a:latin typeface="Calibri"/>
                <a:cs typeface="Calibri"/>
              </a:rPr>
              <a:t>SLC-</a:t>
            </a:r>
            <a:r>
              <a:rPr sz="1000" spc="-25" dirty="0">
                <a:latin typeface="Calibri"/>
                <a:cs typeface="Calibri"/>
              </a:rPr>
              <a:t>40</a:t>
            </a:r>
            <a:endParaRPr sz="1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000" dirty="0">
                <a:latin typeface="Calibri"/>
                <a:cs typeface="Calibri"/>
              </a:rPr>
              <a:t>success/failed</a:t>
            </a:r>
            <a:r>
              <a:rPr sz="1000" spc="-55" dirty="0">
                <a:latin typeface="Calibri"/>
                <a:cs typeface="Calibri"/>
              </a:rPr>
              <a:t> </a:t>
            </a:r>
            <a:r>
              <a:rPr sz="1000" spc="-10" dirty="0">
                <a:latin typeface="Calibri"/>
                <a:cs typeface="Calibri"/>
              </a:rPr>
              <a:t>markers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09706" y="6081166"/>
            <a:ext cx="26924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40" dirty="0">
                <a:solidFill>
                  <a:srgbClr val="1C7CDB"/>
                </a:solidFill>
                <a:latin typeface="Microsoft Sans Serif"/>
                <a:cs typeface="Microsoft Sans Serif"/>
              </a:rPr>
              <a:t>38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7454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100" spc="-200" dirty="0"/>
              <a:t>SpaceX</a:t>
            </a:r>
            <a:r>
              <a:rPr sz="3100" spc="-20" dirty="0"/>
              <a:t> </a:t>
            </a:r>
            <a:r>
              <a:rPr sz="3100" spc="-55" dirty="0"/>
              <a:t>Falcon9</a:t>
            </a:r>
            <a:r>
              <a:rPr sz="3100" spc="-35" dirty="0"/>
              <a:t> </a:t>
            </a:r>
            <a:r>
              <a:rPr sz="3100" spc="625" dirty="0"/>
              <a:t>–</a:t>
            </a:r>
            <a:r>
              <a:rPr sz="3100" spc="-50" dirty="0"/>
              <a:t> </a:t>
            </a:r>
            <a:r>
              <a:rPr sz="3100" spc="-100" dirty="0"/>
              <a:t>Launch</a:t>
            </a:r>
            <a:r>
              <a:rPr sz="3100" spc="-45" dirty="0"/>
              <a:t> </a:t>
            </a:r>
            <a:r>
              <a:rPr sz="3100" spc="-40" dirty="0"/>
              <a:t>Site</a:t>
            </a:r>
            <a:r>
              <a:rPr sz="3100" spc="-45" dirty="0"/>
              <a:t> </a:t>
            </a:r>
            <a:r>
              <a:rPr sz="3100" spc="50" dirty="0"/>
              <a:t>to</a:t>
            </a:r>
            <a:r>
              <a:rPr sz="3100" spc="-65" dirty="0"/>
              <a:t> </a:t>
            </a:r>
            <a:r>
              <a:rPr sz="3100" dirty="0"/>
              <a:t>proximity</a:t>
            </a:r>
            <a:r>
              <a:rPr sz="3100" spc="-25" dirty="0"/>
              <a:t> </a:t>
            </a:r>
            <a:r>
              <a:rPr sz="3100" spc="-75" dirty="0"/>
              <a:t>Distance</a:t>
            </a:r>
            <a:r>
              <a:rPr sz="3100" spc="-20" dirty="0"/>
              <a:t> </a:t>
            </a:r>
            <a:r>
              <a:rPr sz="3100" spc="-25" dirty="0"/>
              <a:t>Map</a:t>
            </a:r>
            <a:endParaRPr sz="3100"/>
          </a:p>
        </p:txBody>
      </p:sp>
      <p:grpSp>
        <p:nvGrpSpPr>
          <p:cNvPr id="4" name="object 4"/>
          <p:cNvGrpSpPr/>
          <p:nvPr/>
        </p:nvGrpSpPr>
        <p:grpSpPr>
          <a:xfrm>
            <a:off x="790575" y="1749107"/>
            <a:ext cx="4765040" cy="4687570"/>
            <a:chOff x="790575" y="1749107"/>
            <a:chExt cx="4765040" cy="468757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0100" y="1758696"/>
              <a:ext cx="4745736" cy="211226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795337" y="1753870"/>
              <a:ext cx="4755515" cy="2122170"/>
            </a:xfrm>
            <a:custGeom>
              <a:avLst/>
              <a:gdLst/>
              <a:ahLst/>
              <a:cxnLst/>
              <a:rect l="l" t="t" r="r" b="b"/>
              <a:pathLst>
                <a:path w="4755515" h="2122170">
                  <a:moveTo>
                    <a:pt x="0" y="2121788"/>
                  </a:moveTo>
                  <a:lnTo>
                    <a:pt x="4755261" y="2121788"/>
                  </a:lnTo>
                  <a:lnTo>
                    <a:pt x="4755261" y="0"/>
                  </a:lnTo>
                  <a:lnTo>
                    <a:pt x="0" y="0"/>
                  </a:lnTo>
                  <a:lnTo>
                    <a:pt x="0" y="2121788"/>
                  </a:lnTo>
                  <a:close/>
                </a:path>
              </a:pathLst>
            </a:custGeom>
            <a:ln w="9524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0100" y="4315968"/>
              <a:ext cx="3142488" cy="2110740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795337" y="4311205"/>
              <a:ext cx="3152140" cy="2120265"/>
            </a:xfrm>
            <a:custGeom>
              <a:avLst/>
              <a:gdLst/>
              <a:ahLst/>
              <a:cxnLst/>
              <a:rect l="l" t="t" r="r" b="b"/>
              <a:pathLst>
                <a:path w="3152140" h="2120265">
                  <a:moveTo>
                    <a:pt x="0" y="2120264"/>
                  </a:moveTo>
                  <a:lnTo>
                    <a:pt x="3152013" y="2120264"/>
                  </a:lnTo>
                  <a:lnTo>
                    <a:pt x="3152013" y="0"/>
                  </a:lnTo>
                  <a:lnTo>
                    <a:pt x="0" y="0"/>
                  </a:lnTo>
                  <a:lnTo>
                    <a:pt x="0" y="2120264"/>
                  </a:lnTo>
                  <a:close/>
                </a:path>
              </a:pathLst>
            </a:custGeom>
            <a:ln w="9525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526031" y="3440684"/>
              <a:ext cx="384810" cy="1301750"/>
            </a:xfrm>
            <a:custGeom>
              <a:avLst/>
              <a:gdLst/>
              <a:ahLst/>
              <a:cxnLst/>
              <a:rect l="l" t="t" r="r" b="b"/>
              <a:pathLst>
                <a:path w="384810" h="1301750">
                  <a:moveTo>
                    <a:pt x="57277" y="0"/>
                  </a:moveTo>
                  <a:lnTo>
                    <a:pt x="0" y="13842"/>
                  </a:lnTo>
                  <a:lnTo>
                    <a:pt x="298450" y="1250949"/>
                  </a:lnTo>
                  <a:lnTo>
                    <a:pt x="269748" y="1257808"/>
                  </a:lnTo>
                  <a:lnTo>
                    <a:pt x="340994" y="1301368"/>
                  </a:lnTo>
                  <a:lnTo>
                    <a:pt x="384429" y="1230121"/>
                  </a:lnTo>
                  <a:lnTo>
                    <a:pt x="355726" y="1237107"/>
                  </a:lnTo>
                  <a:lnTo>
                    <a:pt x="5727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526031" y="3440684"/>
              <a:ext cx="384810" cy="1301750"/>
            </a:xfrm>
            <a:custGeom>
              <a:avLst/>
              <a:gdLst/>
              <a:ahLst/>
              <a:cxnLst/>
              <a:rect l="l" t="t" r="r" b="b"/>
              <a:pathLst>
                <a:path w="384810" h="1301750">
                  <a:moveTo>
                    <a:pt x="269748" y="1257808"/>
                  </a:moveTo>
                  <a:lnTo>
                    <a:pt x="298450" y="1250949"/>
                  </a:lnTo>
                  <a:lnTo>
                    <a:pt x="0" y="13842"/>
                  </a:lnTo>
                  <a:lnTo>
                    <a:pt x="57277" y="0"/>
                  </a:lnTo>
                  <a:lnTo>
                    <a:pt x="355726" y="1237107"/>
                  </a:lnTo>
                  <a:lnTo>
                    <a:pt x="384429" y="1230121"/>
                  </a:lnTo>
                  <a:lnTo>
                    <a:pt x="340994" y="1301368"/>
                  </a:lnTo>
                  <a:lnTo>
                    <a:pt x="269748" y="1257808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6096000" y="1732788"/>
            <a:ext cx="5053965" cy="2307590"/>
          </a:xfrm>
          <a:prstGeom prst="rect">
            <a:avLst/>
          </a:prstGeom>
          <a:solidFill>
            <a:srgbClr val="E7E6E6"/>
          </a:solidFill>
        </p:spPr>
        <p:txBody>
          <a:bodyPr vert="horz" wrap="square" lIns="0" tIns="36195" rIns="0" bIns="0" rtlCol="0">
            <a:spAutoFit/>
          </a:bodyPr>
          <a:lstStyle/>
          <a:p>
            <a:pPr marL="92075" marR="173355">
              <a:lnSpc>
                <a:spcPct val="100000"/>
              </a:lnSpc>
              <a:spcBef>
                <a:spcPts val="285"/>
              </a:spcBef>
            </a:pPr>
            <a:r>
              <a:rPr sz="1200" dirty="0">
                <a:latin typeface="Calibri"/>
                <a:cs typeface="Calibri"/>
              </a:rPr>
              <a:t>Figure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1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displays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all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the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proximity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sites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marked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on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the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map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for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Launch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spc="-20" dirty="0">
                <a:latin typeface="Calibri"/>
                <a:cs typeface="Calibri"/>
              </a:rPr>
              <a:t>Site </a:t>
            </a:r>
            <a:r>
              <a:rPr sz="1200" spc="-10" dirty="0">
                <a:latin typeface="Calibri"/>
                <a:cs typeface="Calibri"/>
              </a:rPr>
              <a:t>VAFB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SLC-</a:t>
            </a:r>
            <a:r>
              <a:rPr sz="1200" dirty="0">
                <a:latin typeface="Calibri"/>
                <a:cs typeface="Calibri"/>
              </a:rPr>
              <a:t>4E.</a:t>
            </a:r>
            <a:r>
              <a:rPr sz="1200" spc="-4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City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Lompoc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is</a:t>
            </a:r>
            <a:r>
              <a:rPr sz="1200" spc="-10" dirty="0">
                <a:latin typeface="Calibri"/>
                <a:cs typeface="Calibri"/>
              </a:rPr>
              <a:t> located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further</a:t>
            </a:r>
            <a:r>
              <a:rPr sz="1200" spc="-5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away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from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Launch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Site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compared </a:t>
            </a:r>
            <a:r>
              <a:rPr sz="1200" dirty="0">
                <a:latin typeface="Calibri"/>
                <a:cs typeface="Calibri"/>
              </a:rPr>
              <a:t>to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other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proximities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such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as </a:t>
            </a:r>
            <a:r>
              <a:rPr sz="1200" spc="-10" dirty="0">
                <a:latin typeface="Calibri"/>
                <a:cs typeface="Calibri"/>
              </a:rPr>
              <a:t>coastline,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railroad,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spc="-20" dirty="0">
                <a:latin typeface="Calibri"/>
                <a:cs typeface="Calibri"/>
              </a:rPr>
              <a:t>highway, </a:t>
            </a:r>
            <a:r>
              <a:rPr sz="1200" dirty="0">
                <a:latin typeface="Calibri"/>
                <a:cs typeface="Calibri"/>
              </a:rPr>
              <a:t>etc.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The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map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spc="-20" dirty="0">
                <a:latin typeface="Calibri"/>
                <a:cs typeface="Calibri"/>
              </a:rPr>
              <a:t>also </a:t>
            </a:r>
            <a:r>
              <a:rPr sz="1200" spc="-10" dirty="0">
                <a:latin typeface="Calibri"/>
                <a:cs typeface="Calibri"/>
              </a:rPr>
              <a:t>displays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marker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with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city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distance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from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the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Launch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Site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(14.09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spc="-25" dirty="0">
                <a:latin typeface="Calibri"/>
                <a:cs typeface="Calibri"/>
              </a:rPr>
              <a:t>km)</a:t>
            </a:r>
            <a:endParaRPr sz="1200">
              <a:latin typeface="Calibri"/>
              <a:cs typeface="Calibri"/>
            </a:endParaRPr>
          </a:p>
          <a:p>
            <a:pPr marL="92075" marR="453390">
              <a:lnSpc>
                <a:spcPct val="100000"/>
              </a:lnSpc>
              <a:spcBef>
                <a:spcPts val="1440"/>
              </a:spcBef>
            </a:pPr>
            <a:r>
              <a:rPr sz="1200" dirty="0">
                <a:latin typeface="Calibri"/>
                <a:cs typeface="Calibri"/>
              </a:rPr>
              <a:t>Figure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2</a:t>
            </a:r>
            <a:r>
              <a:rPr sz="1200" spc="-10" dirty="0">
                <a:latin typeface="Calibri"/>
                <a:cs typeface="Calibri"/>
              </a:rPr>
              <a:t> provides</a:t>
            </a:r>
            <a:r>
              <a:rPr sz="1200" spc="-4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zoom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in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view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into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other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proximities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such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as </a:t>
            </a:r>
            <a:r>
              <a:rPr sz="1200" spc="-10" dirty="0">
                <a:latin typeface="Calibri"/>
                <a:cs typeface="Calibri"/>
              </a:rPr>
              <a:t>coastline, railroad,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and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highway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with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respective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distances </a:t>
            </a:r>
            <a:r>
              <a:rPr sz="1200" dirty="0">
                <a:latin typeface="Calibri"/>
                <a:cs typeface="Calibri"/>
              </a:rPr>
              <a:t>from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the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Launch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spc="-20" dirty="0">
                <a:latin typeface="Calibri"/>
                <a:cs typeface="Calibri"/>
              </a:rPr>
              <a:t>Site</a:t>
            </a:r>
            <a:endParaRPr sz="1200">
              <a:latin typeface="Calibri"/>
              <a:cs typeface="Calibri"/>
            </a:endParaRPr>
          </a:p>
          <a:p>
            <a:pPr marL="92075" marR="99695">
              <a:lnSpc>
                <a:spcPct val="100000"/>
              </a:lnSpc>
              <a:spcBef>
                <a:spcPts val="1440"/>
              </a:spcBef>
            </a:pPr>
            <a:r>
              <a:rPr sz="1200" dirty="0">
                <a:latin typeface="Calibri"/>
                <a:cs typeface="Calibri"/>
              </a:rPr>
              <a:t>In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general,</a:t>
            </a:r>
            <a:r>
              <a:rPr sz="1200" spc="-4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cities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are</a:t>
            </a:r>
            <a:r>
              <a:rPr sz="1200" spc="-4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located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away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from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the</a:t>
            </a:r>
            <a:r>
              <a:rPr sz="1200" spc="-4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Launch</a:t>
            </a:r>
            <a:r>
              <a:rPr sz="1200" spc="-5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Sites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to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minimize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impacts</a:t>
            </a:r>
            <a:r>
              <a:rPr sz="1200" spc="50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of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any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accidental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impacts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to the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general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public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and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infrastructure.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Launch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Sites </a:t>
            </a:r>
            <a:r>
              <a:rPr sz="1200" dirty="0">
                <a:latin typeface="Calibri"/>
                <a:cs typeface="Calibri"/>
              </a:rPr>
              <a:t>are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strategically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located near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the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coastline,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railroad,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and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highways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to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provide </a:t>
            </a:r>
            <a:r>
              <a:rPr sz="1200" dirty="0">
                <a:latin typeface="Calibri"/>
                <a:cs typeface="Calibri"/>
              </a:rPr>
              <a:t>easy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access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to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resources.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821307" y="3901185"/>
            <a:ext cx="219837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dirty="0">
                <a:latin typeface="Calibri"/>
                <a:cs typeface="Calibri"/>
              </a:rPr>
              <a:t>Fig</a:t>
            </a:r>
            <a:r>
              <a:rPr sz="1000" spc="-10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1</a:t>
            </a:r>
            <a:r>
              <a:rPr sz="1000" spc="-15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–</a:t>
            </a:r>
            <a:r>
              <a:rPr sz="1000" spc="-20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Proximity</a:t>
            </a:r>
            <a:r>
              <a:rPr sz="1000" spc="-15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site</a:t>
            </a:r>
            <a:r>
              <a:rPr sz="1000" spc="-5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map</a:t>
            </a:r>
            <a:r>
              <a:rPr sz="1000" spc="-20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for</a:t>
            </a:r>
            <a:r>
              <a:rPr sz="1000" spc="-15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VAFB</a:t>
            </a:r>
            <a:r>
              <a:rPr sz="1000" spc="-10" dirty="0">
                <a:latin typeface="Calibri"/>
                <a:cs typeface="Calibri"/>
              </a:rPr>
              <a:t> SLC-</a:t>
            </a:r>
            <a:r>
              <a:rPr sz="1000" spc="-25" dirty="0">
                <a:latin typeface="Calibri"/>
                <a:cs typeface="Calibri"/>
              </a:rPr>
              <a:t>4E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56284" y="6454241"/>
            <a:ext cx="299847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dirty="0">
                <a:latin typeface="Calibri"/>
                <a:cs typeface="Calibri"/>
              </a:rPr>
              <a:t>Fig</a:t>
            </a:r>
            <a:r>
              <a:rPr sz="1000" spc="-10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2</a:t>
            </a:r>
            <a:r>
              <a:rPr sz="1000" spc="-15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–</a:t>
            </a:r>
            <a:r>
              <a:rPr sz="1000" spc="-20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Zoom</a:t>
            </a:r>
            <a:r>
              <a:rPr sz="1000" spc="-25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in</a:t>
            </a:r>
            <a:r>
              <a:rPr sz="1000" spc="-20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for</a:t>
            </a:r>
            <a:r>
              <a:rPr sz="1000" spc="-15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sites</a:t>
            </a:r>
            <a:r>
              <a:rPr sz="1000" spc="-5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–</a:t>
            </a:r>
            <a:r>
              <a:rPr sz="1000" spc="-20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coastline,</a:t>
            </a:r>
            <a:r>
              <a:rPr sz="1000" spc="-15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railroad,</a:t>
            </a:r>
            <a:r>
              <a:rPr sz="1000" spc="-35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and</a:t>
            </a:r>
            <a:r>
              <a:rPr sz="1000" spc="-25" dirty="0">
                <a:latin typeface="Calibri"/>
                <a:cs typeface="Calibri"/>
              </a:rPr>
              <a:t> </a:t>
            </a:r>
            <a:r>
              <a:rPr sz="1000" spc="-10" dirty="0">
                <a:latin typeface="Calibri"/>
                <a:cs typeface="Calibri"/>
              </a:rPr>
              <a:t>highway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70485">
              <a:lnSpc>
                <a:spcPct val="100000"/>
              </a:lnSpc>
              <a:spcBef>
                <a:spcPts val="95"/>
              </a:spcBef>
            </a:pPr>
            <a:r>
              <a:rPr spc="-30" dirty="0"/>
              <a:t>Introduction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9385">
              <a:lnSpc>
                <a:spcPts val="1835"/>
              </a:lnSpc>
            </a:pPr>
            <a:fld id="{81D60167-4931-47E6-BA6A-407CBD079E47}" type="slidenum">
              <a:rPr spc="20" dirty="0"/>
              <a:t>4</a:t>
            </a:fld>
            <a:endParaRPr spc="20" dirty="0"/>
          </a:p>
        </p:txBody>
      </p:sp>
      <p:sp>
        <p:nvSpPr>
          <p:cNvPr id="3" name="object 3"/>
          <p:cNvSpPr txBox="1"/>
          <p:nvPr/>
        </p:nvSpPr>
        <p:spPr>
          <a:xfrm>
            <a:off x="906881" y="1110556"/>
            <a:ext cx="9707245" cy="4810125"/>
          </a:xfrm>
          <a:prstGeom prst="rect">
            <a:avLst/>
          </a:prstGeom>
        </p:spPr>
        <p:txBody>
          <a:bodyPr vert="horz" wrap="square" lIns="0" tIns="15367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210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Project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background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context</a:t>
            </a:r>
            <a:endParaRPr sz="2200">
              <a:latin typeface="Microsoft Sans Serif"/>
              <a:cs typeface="Microsoft Sans Serif"/>
            </a:endParaRPr>
          </a:p>
          <a:p>
            <a:pPr marL="698500" marR="5080" lvl="1" indent="-228600">
              <a:lnSpc>
                <a:spcPts val="1820"/>
              </a:lnSpc>
              <a:spcBef>
                <a:spcPts val="1405"/>
              </a:spcBef>
              <a:buFont typeface="Arial MT"/>
              <a:buChar char="•"/>
              <a:tabLst>
                <a:tab pos="698500" algn="l"/>
              </a:tabLst>
            </a:pPr>
            <a:r>
              <a:rPr sz="19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9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9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recent</a:t>
            </a:r>
            <a:r>
              <a:rPr sz="19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successes</a:t>
            </a:r>
            <a:r>
              <a:rPr sz="19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9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private</a:t>
            </a:r>
            <a:r>
              <a:rPr sz="19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</a:t>
            </a:r>
            <a:r>
              <a:rPr sz="19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travel,</a:t>
            </a:r>
            <a:r>
              <a:rPr sz="19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</a:t>
            </a:r>
            <a:r>
              <a:rPr sz="19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industry</a:t>
            </a:r>
            <a:r>
              <a:rPr sz="19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19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becoming</a:t>
            </a:r>
            <a:r>
              <a:rPr sz="19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more</a:t>
            </a:r>
            <a:r>
              <a:rPr sz="19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and </a:t>
            </a:r>
            <a:r>
              <a:rPr sz="19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more</a:t>
            </a:r>
            <a:r>
              <a:rPr sz="19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mainstream</a:t>
            </a:r>
            <a:r>
              <a:rPr sz="19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9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accessible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 to</a:t>
            </a:r>
            <a:r>
              <a:rPr sz="19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general</a:t>
            </a:r>
            <a:r>
              <a:rPr sz="19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population.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Cost</a:t>
            </a:r>
            <a:r>
              <a:rPr sz="19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9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9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continues</a:t>
            </a:r>
            <a:r>
              <a:rPr sz="19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to </a:t>
            </a:r>
            <a:r>
              <a:rPr sz="19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remain</a:t>
            </a:r>
            <a:r>
              <a:rPr sz="19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9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key</a:t>
            </a:r>
            <a:r>
              <a:rPr sz="19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barrier</a:t>
            </a:r>
            <a:r>
              <a:rPr sz="19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19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new</a:t>
            </a:r>
            <a:r>
              <a:rPr sz="19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competitors</a:t>
            </a:r>
            <a:r>
              <a:rPr sz="19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9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enter</a:t>
            </a:r>
            <a:r>
              <a:rPr sz="19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9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</a:t>
            </a:r>
            <a:r>
              <a:rPr sz="19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race</a:t>
            </a:r>
            <a:endParaRPr sz="1900">
              <a:latin typeface="Microsoft Sans Serif"/>
              <a:cs typeface="Microsoft Sans Serif"/>
            </a:endParaRPr>
          </a:p>
          <a:p>
            <a:pPr marL="698500" marR="73025" lvl="1" indent="-228600">
              <a:lnSpc>
                <a:spcPts val="1820"/>
              </a:lnSpc>
              <a:spcBef>
                <a:spcPts val="1410"/>
              </a:spcBef>
              <a:buFont typeface="Arial MT"/>
              <a:buChar char="•"/>
              <a:tabLst>
                <a:tab pos="698500" algn="l"/>
              </a:tabLst>
            </a:pPr>
            <a:r>
              <a:rPr sz="19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 with</a:t>
            </a:r>
            <a:r>
              <a:rPr sz="19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its</a:t>
            </a:r>
            <a:r>
              <a:rPr sz="19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first</a:t>
            </a:r>
            <a:r>
              <a:rPr sz="19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stage</a:t>
            </a:r>
            <a:r>
              <a:rPr sz="19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reuse</a:t>
            </a:r>
            <a:r>
              <a:rPr sz="19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capabilities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offers</a:t>
            </a:r>
            <a:r>
              <a:rPr sz="19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9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key</a:t>
            </a:r>
            <a:r>
              <a:rPr sz="19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advantage</a:t>
            </a:r>
            <a:r>
              <a:rPr sz="19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against</a:t>
            </a:r>
            <a:r>
              <a:rPr sz="19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its </a:t>
            </a:r>
            <a:r>
              <a:rPr sz="19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competitors.</a:t>
            </a:r>
            <a:r>
              <a:rPr sz="19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Each</a:t>
            </a:r>
            <a:r>
              <a:rPr sz="19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9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costs</a:t>
            </a:r>
            <a:r>
              <a:rPr sz="19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around</a:t>
            </a:r>
            <a:r>
              <a:rPr sz="19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62</a:t>
            </a:r>
            <a:r>
              <a:rPr sz="19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million</a:t>
            </a:r>
            <a:r>
              <a:rPr sz="19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dollar</a:t>
            </a:r>
            <a:r>
              <a:rPr sz="19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9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can</a:t>
            </a:r>
            <a:r>
              <a:rPr sz="19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reuse </a:t>
            </a:r>
            <a:r>
              <a:rPr sz="19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stage</a:t>
            </a:r>
            <a:r>
              <a:rPr sz="19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1</a:t>
            </a:r>
            <a:r>
              <a:rPr sz="19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19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future</a:t>
            </a:r>
            <a:r>
              <a:rPr sz="19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launches.</a:t>
            </a:r>
            <a:r>
              <a:rPr sz="19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sz="19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provides</a:t>
            </a:r>
            <a:r>
              <a:rPr sz="19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 a</a:t>
            </a:r>
            <a:r>
              <a:rPr sz="19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unique</a:t>
            </a:r>
            <a:r>
              <a:rPr sz="19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advantage</a:t>
            </a:r>
            <a:r>
              <a:rPr sz="19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where </a:t>
            </a:r>
            <a:r>
              <a:rPr sz="19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other </a:t>
            </a:r>
            <a:r>
              <a:rPr sz="19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competitors</a:t>
            </a:r>
            <a:r>
              <a:rPr sz="19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19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spending</a:t>
            </a:r>
            <a:r>
              <a:rPr sz="19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around</a:t>
            </a:r>
            <a:r>
              <a:rPr sz="19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165</a:t>
            </a:r>
            <a:r>
              <a:rPr sz="19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mission</a:t>
            </a:r>
            <a:r>
              <a:rPr sz="19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plus</a:t>
            </a:r>
            <a:r>
              <a:rPr sz="19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19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each</a:t>
            </a:r>
            <a:r>
              <a:rPr sz="19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endParaRPr sz="1900">
              <a:latin typeface="Microsoft Sans Serif"/>
              <a:cs typeface="Microsoft Sans Serif"/>
            </a:endParaRPr>
          </a:p>
          <a:p>
            <a:pPr lvl="1">
              <a:lnSpc>
                <a:spcPct val="100000"/>
              </a:lnSpc>
              <a:spcBef>
                <a:spcPts val="2065"/>
              </a:spcBef>
              <a:buClr>
                <a:srgbClr val="292929"/>
              </a:buClr>
              <a:buFont typeface="Arial MT"/>
              <a:buChar char="•"/>
            </a:pPr>
            <a:endParaRPr sz="19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buFont typeface="Arial MT"/>
              <a:buChar char="•"/>
              <a:tabLst>
                <a:tab pos="240665" algn="l"/>
              </a:tabLst>
            </a:pP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Problems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you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want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find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answers</a:t>
            </a:r>
            <a:endParaRPr sz="2200">
              <a:latin typeface="Microsoft Sans Serif"/>
              <a:cs typeface="Microsoft Sans Serif"/>
            </a:endParaRPr>
          </a:p>
          <a:p>
            <a:pPr marL="697865" lvl="1" indent="-227965">
              <a:lnSpc>
                <a:spcPct val="100000"/>
              </a:lnSpc>
              <a:spcBef>
                <a:spcPts val="950"/>
              </a:spcBef>
              <a:buFont typeface="Arial MT"/>
              <a:buChar char="•"/>
              <a:tabLst>
                <a:tab pos="697865" algn="l"/>
              </a:tabLst>
            </a:pPr>
            <a:r>
              <a:rPr sz="19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Determine</a:t>
            </a:r>
            <a:r>
              <a:rPr sz="19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if</a:t>
            </a:r>
            <a:r>
              <a:rPr sz="19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 first</a:t>
            </a:r>
            <a:r>
              <a:rPr sz="19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stage</a:t>
            </a:r>
            <a:r>
              <a:rPr sz="19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9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</a:t>
            </a:r>
            <a:r>
              <a:rPr sz="19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Falcon</a:t>
            </a:r>
            <a:r>
              <a:rPr sz="19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9</a:t>
            </a:r>
            <a:r>
              <a:rPr sz="19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will</a:t>
            </a:r>
            <a:r>
              <a:rPr sz="19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</a:t>
            </a:r>
            <a:r>
              <a:rPr sz="19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successfully</a:t>
            </a:r>
            <a:endParaRPr sz="1900">
              <a:latin typeface="Microsoft Sans Serif"/>
              <a:cs typeface="Microsoft Sans Serif"/>
            </a:endParaRPr>
          </a:p>
          <a:p>
            <a:pPr marL="698500" marR="436880" lvl="1" indent="-228600">
              <a:lnSpc>
                <a:spcPct val="80000"/>
              </a:lnSpc>
              <a:spcBef>
                <a:spcPts val="1405"/>
              </a:spcBef>
              <a:buFont typeface="Arial MT"/>
              <a:buChar char="•"/>
              <a:tabLst>
                <a:tab pos="698500" algn="l"/>
              </a:tabLst>
            </a:pPr>
            <a:r>
              <a:rPr sz="19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Impact</a:t>
            </a:r>
            <a:r>
              <a:rPr sz="19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9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different</a:t>
            </a:r>
            <a:r>
              <a:rPr sz="19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parameters/variables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 on</a:t>
            </a:r>
            <a:r>
              <a:rPr sz="19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9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19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</a:t>
            </a:r>
            <a:r>
              <a:rPr sz="19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(e.g.,</a:t>
            </a:r>
            <a:r>
              <a:rPr sz="19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9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site, </a:t>
            </a:r>
            <a:r>
              <a:rPr sz="19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9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mass,</a:t>
            </a:r>
            <a:r>
              <a:rPr sz="19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19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version,</a:t>
            </a:r>
            <a:r>
              <a:rPr sz="19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etc.)</a:t>
            </a:r>
            <a:endParaRPr sz="1900">
              <a:latin typeface="Microsoft Sans Serif"/>
              <a:cs typeface="Microsoft Sans Serif"/>
            </a:endParaRPr>
          </a:p>
          <a:p>
            <a:pPr marL="697865" lvl="1" indent="-227965">
              <a:lnSpc>
                <a:spcPct val="100000"/>
              </a:lnSpc>
              <a:spcBef>
                <a:spcPts val="950"/>
              </a:spcBef>
              <a:buFont typeface="Arial MT"/>
              <a:buChar char="•"/>
              <a:tabLst>
                <a:tab pos="697865" algn="l"/>
              </a:tabLst>
            </a:pPr>
            <a:r>
              <a:rPr sz="19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Correlations</a:t>
            </a:r>
            <a:r>
              <a:rPr sz="19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19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 </a:t>
            </a:r>
            <a:r>
              <a:rPr sz="19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</a:t>
            </a:r>
            <a:r>
              <a:rPr sz="19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9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9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rates</a:t>
            </a:r>
            <a:endParaRPr sz="19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122411" y="2032761"/>
            <a:ext cx="3313429" cy="22155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12065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1300" algn="l"/>
              </a:tabLst>
            </a:pP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 </a:t>
            </a:r>
            <a:r>
              <a:rPr sz="2200" spc="-195" dirty="0">
                <a:solidFill>
                  <a:srgbClr val="292929"/>
                </a:solidFill>
                <a:latin typeface="Microsoft Sans Serif"/>
                <a:cs typeface="Microsoft Sans Serif"/>
              </a:rPr>
              <a:t>‘KSC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LC-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39A’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has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highest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 </a:t>
            </a:r>
            <a:r>
              <a:rPr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rate</a:t>
            </a:r>
            <a:endParaRPr sz="2200">
              <a:latin typeface="Microsoft Sans Serif"/>
              <a:cs typeface="Microsoft Sans Serif"/>
            </a:endParaRPr>
          </a:p>
          <a:p>
            <a:pPr marL="241300" marR="5080" indent="-228600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1300" algn="l"/>
              </a:tabLst>
            </a:pP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95" dirty="0">
                <a:solidFill>
                  <a:srgbClr val="292929"/>
                </a:solidFill>
                <a:latin typeface="Microsoft Sans Serif"/>
                <a:cs typeface="Microsoft Sans Serif"/>
              </a:rPr>
              <a:t>‘CCAFS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SLC- 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40’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has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lowest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 </a:t>
            </a:r>
            <a:r>
              <a:rPr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rate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398"/>
            <a:ext cx="724725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30" dirty="0"/>
              <a:t>Launch</a:t>
            </a:r>
            <a:r>
              <a:rPr spc="-90" dirty="0"/>
              <a:t> </a:t>
            </a:r>
            <a:r>
              <a:rPr spc="-254" dirty="0"/>
              <a:t>Success</a:t>
            </a:r>
            <a:r>
              <a:rPr spc="5" dirty="0"/>
              <a:t> </a:t>
            </a:r>
            <a:r>
              <a:rPr spc="-105" dirty="0"/>
              <a:t>Counts</a:t>
            </a:r>
            <a:r>
              <a:rPr spc="-45" dirty="0"/>
              <a:t> </a:t>
            </a:r>
            <a:r>
              <a:rPr dirty="0"/>
              <a:t>For</a:t>
            </a:r>
            <a:r>
              <a:rPr spc="-60" dirty="0"/>
              <a:t> </a:t>
            </a:r>
            <a:r>
              <a:rPr dirty="0"/>
              <a:t>All</a:t>
            </a:r>
            <a:r>
              <a:rPr spc="-60" dirty="0"/>
              <a:t> </a:t>
            </a:r>
            <a:r>
              <a:rPr spc="-90" dirty="0"/>
              <a:t>Sites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4127" y="1687067"/>
            <a:ext cx="6845808" cy="3671316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40</a:t>
            </a:fld>
            <a:endParaRPr spc="45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247381" y="2234006"/>
            <a:ext cx="3178810" cy="27298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1300" algn="l"/>
              </a:tabLst>
            </a:pPr>
            <a:r>
              <a:rPr sz="2200" spc="-275" dirty="0">
                <a:solidFill>
                  <a:srgbClr val="292929"/>
                </a:solidFill>
                <a:latin typeface="Microsoft Sans Serif"/>
                <a:cs typeface="Microsoft Sans Serif"/>
              </a:rPr>
              <a:t>KSC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LC-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39A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has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highest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 </a:t>
            </a: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r>
              <a:rPr sz="22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count</a:t>
            </a:r>
            <a:endParaRPr sz="22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410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endParaRPr sz="220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</a:pP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76.9%</a:t>
            </a:r>
            <a:endParaRPr sz="22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failure</a:t>
            </a:r>
            <a:endParaRPr sz="220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</a:pP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23.1%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398"/>
            <a:ext cx="942530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30" dirty="0"/>
              <a:t>Launch</a:t>
            </a:r>
            <a:r>
              <a:rPr spc="-95" dirty="0"/>
              <a:t> </a:t>
            </a:r>
            <a:r>
              <a:rPr spc="-50" dirty="0"/>
              <a:t>Site</a:t>
            </a:r>
            <a:r>
              <a:rPr spc="-60" dirty="0"/>
              <a:t> </a:t>
            </a:r>
            <a:r>
              <a:rPr dirty="0"/>
              <a:t>with</a:t>
            </a:r>
            <a:r>
              <a:rPr spc="-55" dirty="0"/>
              <a:t> </a:t>
            </a:r>
            <a:r>
              <a:rPr spc="-40" dirty="0"/>
              <a:t>Highest </a:t>
            </a:r>
            <a:r>
              <a:rPr spc="-130" dirty="0"/>
              <a:t>Launch</a:t>
            </a:r>
            <a:r>
              <a:rPr spc="-45" dirty="0"/>
              <a:t> </a:t>
            </a:r>
            <a:r>
              <a:rPr spc="-254" dirty="0"/>
              <a:t>Success</a:t>
            </a:r>
            <a:r>
              <a:rPr spc="5" dirty="0"/>
              <a:t> </a:t>
            </a:r>
            <a:r>
              <a:rPr spc="-65" dirty="0"/>
              <a:t>Ratio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07719" y="1659635"/>
            <a:ext cx="6067044" cy="3982212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41</a:t>
            </a:fld>
            <a:endParaRPr spc="45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09706" y="6081166"/>
            <a:ext cx="26924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40" dirty="0">
                <a:solidFill>
                  <a:srgbClr val="1C7CDB"/>
                </a:solidFill>
                <a:latin typeface="Microsoft Sans Serif"/>
                <a:cs typeface="Microsoft Sans Serif"/>
              </a:rPr>
              <a:t>42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31951" y="4866088"/>
            <a:ext cx="8638540" cy="988694"/>
          </a:xfrm>
          <a:prstGeom prst="rect">
            <a:avLst/>
          </a:prstGeom>
        </p:spPr>
        <p:txBody>
          <a:bodyPr vert="horz" wrap="square" lIns="0" tIns="18859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485"/>
              </a:spcBef>
              <a:buFont typeface="Arial MT"/>
              <a:buChar char="•"/>
              <a:tabLst>
                <a:tab pos="240665" algn="l"/>
              </a:tabLst>
            </a:pP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Most</a:t>
            </a:r>
            <a:r>
              <a:rPr sz="20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range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20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2000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0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about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5500</a:t>
            </a:r>
            <a:endParaRPr sz="20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395"/>
              </a:spcBef>
              <a:buFont typeface="Arial MT"/>
              <a:buChar char="•"/>
              <a:tabLst>
                <a:tab pos="240665" algn="l"/>
              </a:tabLst>
            </a:pP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20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category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‘FT’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has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most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31951" y="6006795"/>
            <a:ext cx="838390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</a:tabLst>
            </a:pP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Only</a:t>
            </a:r>
            <a:r>
              <a:rPr sz="20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when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greater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than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6k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‘B4’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48969" y="468629"/>
            <a:ext cx="9817735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400" spc="-110" dirty="0"/>
              <a:t>Payload</a:t>
            </a:r>
            <a:r>
              <a:rPr sz="3400" spc="-55" dirty="0"/>
              <a:t> </a:t>
            </a:r>
            <a:r>
              <a:rPr sz="3400" spc="-95" dirty="0"/>
              <a:t>vs.</a:t>
            </a:r>
            <a:r>
              <a:rPr sz="3400" spc="-55" dirty="0"/>
              <a:t> </a:t>
            </a:r>
            <a:r>
              <a:rPr sz="3400" spc="-114" dirty="0"/>
              <a:t>Launch</a:t>
            </a:r>
            <a:r>
              <a:rPr sz="3400" spc="-55" dirty="0"/>
              <a:t> </a:t>
            </a:r>
            <a:r>
              <a:rPr sz="3400" spc="-85" dirty="0"/>
              <a:t>Outcome</a:t>
            </a:r>
            <a:r>
              <a:rPr sz="3400" spc="-55" dirty="0"/>
              <a:t> </a:t>
            </a:r>
            <a:r>
              <a:rPr sz="3400" spc="-95" dirty="0"/>
              <a:t>Scatter</a:t>
            </a:r>
            <a:r>
              <a:rPr sz="3400" spc="-50" dirty="0"/>
              <a:t> </a:t>
            </a:r>
            <a:r>
              <a:rPr sz="3400" dirty="0"/>
              <a:t>Plot</a:t>
            </a:r>
            <a:r>
              <a:rPr sz="3400" spc="-60" dirty="0"/>
              <a:t> </a:t>
            </a:r>
            <a:r>
              <a:rPr sz="3400" dirty="0"/>
              <a:t>for</a:t>
            </a:r>
            <a:r>
              <a:rPr sz="3400" spc="-50" dirty="0"/>
              <a:t> </a:t>
            </a:r>
            <a:r>
              <a:rPr sz="3400" dirty="0"/>
              <a:t>All</a:t>
            </a:r>
            <a:r>
              <a:rPr sz="3400" spc="-55" dirty="0"/>
              <a:t> </a:t>
            </a:r>
            <a:r>
              <a:rPr sz="3400" spc="-45" dirty="0"/>
              <a:t>Sites</a:t>
            </a:r>
            <a:endParaRPr sz="3400"/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1000" y="1389888"/>
            <a:ext cx="5536692" cy="3515867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103620" y="1374647"/>
            <a:ext cx="5670804" cy="3531107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241300" algn="l"/>
              </a:tabLst>
            </a:pPr>
            <a:r>
              <a:rPr spc="-80" dirty="0"/>
              <a:t>Based</a:t>
            </a:r>
            <a:r>
              <a:rPr spc="-55" dirty="0"/>
              <a:t> </a:t>
            </a:r>
            <a:r>
              <a:rPr dirty="0"/>
              <a:t>on</a:t>
            </a:r>
            <a:r>
              <a:rPr spc="-40" dirty="0"/>
              <a:t> </a:t>
            </a:r>
            <a:r>
              <a:rPr dirty="0"/>
              <a:t>the</a:t>
            </a:r>
            <a:r>
              <a:rPr spc="-15" dirty="0"/>
              <a:t> </a:t>
            </a:r>
            <a:r>
              <a:rPr spc="-85" dirty="0"/>
              <a:t>Accuracy</a:t>
            </a:r>
            <a:r>
              <a:rPr spc="-50" dirty="0"/>
              <a:t> </a:t>
            </a:r>
            <a:r>
              <a:rPr spc="-70" dirty="0"/>
              <a:t>scores</a:t>
            </a:r>
            <a:r>
              <a:rPr spc="-35" dirty="0"/>
              <a:t> </a:t>
            </a:r>
            <a:r>
              <a:rPr dirty="0"/>
              <a:t>and</a:t>
            </a:r>
            <a:r>
              <a:rPr spc="-50" dirty="0"/>
              <a:t> </a:t>
            </a:r>
            <a:r>
              <a:rPr spc="-65" dirty="0"/>
              <a:t>as</a:t>
            </a:r>
            <a:r>
              <a:rPr spc="-35" dirty="0"/>
              <a:t> </a:t>
            </a:r>
            <a:r>
              <a:rPr spc="-20" dirty="0"/>
              <a:t>also </a:t>
            </a:r>
            <a:r>
              <a:rPr spc="-10" dirty="0"/>
              <a:t>evident</a:t>
            </a:r>
            <a:r>
              <a:rPr spc="-70" dirty="0"/>
              <a:t> </a:t>
            </a:r>
            <a:r>
              <a:rPr dirty="0"/>
              <a:t>from</a:t>
            </a:r>
            <a:r>
              <a:rPr spc="-60" dirty="0"/>
              <a:t> </a:t>
            </a:r>
            <a:r>
              <a:rPr dirty="0"/>
              <a:t>the</a:t>
            </a:r>
            <a:r>
              <a:rPr spc="-55" dirty="0"/>
              <a:t> </a:t>
            </a:r>
            <a:r>
              <a:rPr dirty="0"/>
              <a:t>bar</a:t>
            </a:r>
            <a:r>
              <a:rPr spc="-65" dirty="0"/>
              <a:t> </a:t>
            </a:r>
            <a:r>
              <a:rPr spc="-25" dirty="0"/>
              <a:t>chart,</a:t>
            </a:r>
            <a:r>
              <a:rPr spc="-50" dirty="0"/>
              <a:t> </a:t>
            </a:r>
            <a:r>
              <a:rPr spc="-45" dirty="0"/>
              <a:t>Decision</a:t>
            </a:r>
            <a:r>
              <a:rPr spc="-80" dirty="0"/>
              <a:t> </a:t>
            </a:r>
            <a:r>
              <a:rPr spc="-20" dirty="0"/>
              <a:t>Tree </a:t>
            </a:r>
            <a:r>
              <a:rPr dirty="0"/>
              <a:t>algorithm</a:t>
            </a:r>
            <a:r>
              <a:rPr spc="-85" dirty="0"/>
              <a:t> </a:t>
            </a:r>
            <a:r>
              <a:rPr spc="-75" dirty="0"/>
              <a:t>has</a:t>
            </a:r>
            <a:r>
              <a:rPr spc="-60" dirty="0"/>
              <a:t> </a:t>
            </a:r>
            <a:r>
              <a:rPr dirty="0"/>
              <a:t>the</a:t>
            </a:r>
            <a:r>
              <a:rPr spc="-60" dirty="0"/>
              <a:t> </a:t>
            </a:r>
            <a:r>
              <a:rPr spc="-10" dirty="0"/>
              <a:t>highest</a:t>
            </a:r>
            <a:r>
              <a:rPr spc="-75" dirty="0"/>
              <a:t> </a:t>
            </a:r>
            <a:r>
              <a:rPr spc="-40" dirty="0"/>
              <a:t>classification</a:t>
            </a:r>
            <a:r>
              <a:rPr spc="-95" dirty="0"/>
              <a:t> </a:t>
            </a:r>
            <a:r>
              <a:rPr spc="-40" dirty="0"/>
              <a:t>score </a:t>
            </a:r>
            <a:r>
              <a:rPr dirty="0"/>
              <a:t>with</a:t>
            </a:r>
            <a:r>
              <a:rPr spc="-10" dirty="0"/>
              <a:t> </a:t>
            </a:r>
            <a:r>
              <a:rPr dirty="0"/>
              <a:t>a</a:t>
            </a:r>
            <a:r>
              <a:rPr spc="-10" dirty="0"/>
              <a:t> </a:t>
            </a:r>
            <a:r>
              <a:rPr spc="-40" dirty="0"/>
              <a:t>value</a:t>
            </a:r>
            <a:r>
              <a:rPr spc="-25" dirty="0"/>
              <a:t> </a:t>
            </a:r>
            <a:r>
              <a:rPr dirty="0"/>
              <a:t>of </a:t>
            </a:r>
            <a:r>
              <a:rPr spc="50" dirty="0"/>
              <a:t>.8750</a:t>
            </a:r>
          </a:p>
          <a:p>
            <a:pPr marL="239395" marR="91440" indent="-226695" algn="just">
              <a:lnSpc>
                <a:spcPct val="100000"/>
              </a:lnSpc>
              <a:spcBef>
                <a:spcPts val="1390"/>
              </a:spcBef>
              <a:buFont typeface="Arial MT"/>
              <a:buChar char="•"/>
              <a:tabLst>
                <a:tab pos="241300" algn="l"/>
              </a:tabLst>
            </a:pPr>
            <a:r>
              <a:rPr spc="-90" dirty="0"/>
              <a:t>Accuracy</a:t>
            </a:r>
            <a:r>
              <a:rPr spc="-40" dirty="0"/>
              <a:t> </a:t>
            </a:r>
            <a:r>
              <a:rPr spc="-85" dirty="0"/>
              <a:t>Score</a:t>
            </a:r>
            <a:r>
              <a:rPr spc="-30" dirty="0"/>
              <a:t> </a:t>
            </a:r>
            <a:r>
              <a:rPr dirty="0"/>
              <a:t>on</a:t>
            </a:r>
            <a:r>
              <a:rPr spc="-35" dirty="0"/>
              <a:t> </a:t>
            </a:r>
            <a:r>
              <a:rPr dirty="0"/>
              <a:t>the</a:t>
            </a:r>
            <a:r>
              <a:rPr spc="-25" dirty="0"/>
              <a:t> </a:t>
            </a:r>
            <a:r>
              <a:rPr dirty="0"/>
              <a:t>test</a:t>
            </a:r>
            <a:r>
              <a:rPr spc="-20" dirty="0"/>
              <a:t> </a:t>
            </a:r>
            <a:r>
              <a:rPr dirty="0"/>
              <a:t>data</a:t>
            </a:r>
            <a:r>
              <a:rPr spc="-40" dirty="0"/>
              <a:t> </a:t>
            </a:r>
            <a:r>
              <a:rPr dirty="0"/>
              <a:t>is</a:t>
            </a:r>
            <a:r>
              <a:rPr spc="-20" dirty="0"/>
              <a:t> </a:t>
            </a:r>
            <a:r>
              <a:rPr dirty="0"/>
              <a:t>the</a:t>
            </a:r>
            <a:r>
              <a:rPr spc="-30" dirty="0"/>
              <a:t> </a:t>
            </a:r>
            <a:r>
              <a:rPr spc="-20" dirty="0"/>
              <a:t>same 	</a:t>
            </a:r>
            <a:r>
              <a:rPr dirty="0"/>
              <a:t>for</a:t>
            </a:r>
            <a:r>
              <a:rPr spc="-10" dirty="0"/>
              <a:t> </a:t>
            </a:r>
            <a:r>
              <a:rPr dirty="0"/>
              <a:t>all</a:t>
            </a:r>
            <a:r>
              <a:rPr spc="-35" dirty="0"/>
              <a:t> </a:t>
            </a:r>
            <a:r>
              <a:rPr dirty="0"/>
              <a:t>the</a:t>
            </a:r>
            <a:r>
              <a:rPr spc="-15" dirty="0"/>
              <a:t> </a:t>
            </a:r>
            <a:r>
              <a:rPr spc="-45" dirty="0"/>
              <a:t>classification</a:t>
            </a:r>
            <a:r>
              <a:rPr spc="-50" dirty="0"/>
              <a:t> </a:t>
            </a:r>
            <a:r>
              <a:rPr spc="-10" dirty="0"/>
              <a:t>algorithms</a:t>
            </a:r>
            <a:r>
              <a:rPr spc="-30" dirty="0"/>
              <a:t> </a:t>
            </a:r>
            <a:r>
              <a:rPr spc="-60" dirty="0"/>
              <a:t>based</a:t>
            </a:r>
            <a:r>
              <a:rPr spc="-30" dirty="0"/>
              <a:t> </a:t>
            </a:r>
            <a:r>
              <a:rPr spc="-25" dirty="0"/>
              <a:t>on 	</a:t>
            </a:r>
            <a:r>
              <a:rPr dirty="0"/>
              <a:t>the</a:t>
            </a:r>
            <a:r>
              <a:rPr spc="-40" dirty="0"/>
              <a:t> </a:t>
            </a:r>
            <a:r>
              <a:rPr dirty="0"/>
              <a:t>data</a:t>
            </a:r>
            <a:r>
              <a:rPr spc="-55" dirty="0"/>
              <a:t> </a:t>
            </a:r>
            <a:r>
              <a:rPr dirty="0"/>
              <a:t>set</a:t>
            </a:r>
            <a:r>
              <a:rPr spc="-30" dirty="0"/>
              <a:t> </a:t>
            </a:r>
            <a:r>
              <a:rPr dirty="0"/>
              <a:t>with</a:t>
            </a:r>
            <a:r>
              <a:rPr spc="-40" dirty="0"/>
              <a:t> </a:t>
            </a:r>
            <a:r>
              <a:rPr dirty="0"/>
              <a:t>a</a:t>
            </a:r>
            <a:r>
              <a:rPr spc="-45" dirty="0"/>
              <a:t> </a:t>
            </a:r>
            <a:r>
              <a:rPr spc="-40" dirty="0"/>
              <a:t>value</a:t>
            </a:r>
            <a:r>
              <a:rPr spc="-50" dirty="0"/>
              <a:t> </a:t>
            </a:r>
            <a:r>
              <a:rPr dirty="0"/>
              <a:t>of</a:t>
            </a:r>
            <a:r>
              <a:rPr spc="-45" dirty="0"/>
              <a:t> </a:t>
            </a:r>
            <a:r>
              <a:rPr spc="50" dirty="0"/>
              <a:t>.8333</a:t>
            </a:r>
          </a:p>
          <a:p>
            <a:pPr marL="241300" marR="40640" indent="-228600">
              <a:lnSpc>
                <a:spcPct val="100000"/>
              </a:lnSpc>
              <a:spcBef>
                <a:spcPts val="1410"/>
              </a:spcBef>
              <a:buFont typeface="Arial MT"/>
              <a:buChar char="•"/>
              <a:tabLst>
                <a:tab pos="241300" algn="l"/>
              </a:tabLst>
            </a:pPr>
            <a:r>
              <a:rPr spc="-85" dirty="0"/>
              <a:t>Given</a:t>
            </a:r>
            <a:r>
              <a:rPr dirty="0"/>
              <a:t> that</a:t>
            </a:r>
            <a:r>
              <a:rPr spc="-5" dirty="0"/>
              <a:t> </a:t>
            </a:r>
            <a:r>
              <a:rPr dirty="0"/>
              <a:t>the </a:t>
            </a:r>
            <a:r>
              <a:rPr spc="-90" dirty="0"/>
              <a:t>Accuracy</a:t>
            </a:r>
            <a:r>
              <a:rPr spc="-15" dirty="0"/>
              <a:t> </a:t>
            </a:r>
            <a:r>
              <a:rPr spc="-70" dirty="0"/>
              <a:t>scores</a:t>
            </a:r>
            <a:r>
              <a:rPr spc="-5" dirty="0"/>
              <a:t> </a:t>
            </a:r>
            <a:r>
              <a:rPr spc="-25" dirty="0"/>
              <a:t>for </a:t>
            </a:r>
            <a:r>
              <a:rPr spc="-60" dirty="0"/>
              <a:t>Classfication</a:t>
            </a:r>
            <a:r>
              <a:rPr spc="-75" dirty="0"/>
              <a:t> </a:t>
            </a:r>
            <a:r>
              <a:rPr spc="-10" dirty="0"/>
              <a:t>algorithms</a:t>
            </a:r>
            <a:r>
              <a:rPr spc="-105" dirty="0"/>
              <a:t> </a:t>
            </a:r>
            <a:r>
              <a:rPr spc="-30" dirty="0"/>
              <a:t>are</a:t>
            </a:r>
            <a:r>
              <a:rPr spc="-70" dirty="0"/>
              <a:t> </a:t>
            </a:r>
            <a:r>
              <a:rPr spc="-20" dirty="0"/>
              <a:t>very</a:t>
            </a:r>
            <a:r>
              <a:rPr spc="-65" dirty="0"/>
              <a:t> </a:t>
            </a:r>
            <a:r>
              <a:rPr spc="-55" dirty="0"/>
              <a:t>close</a:t>
            </a:r>
            <a:r>
              <a:rPr spc="-75" dirty="0"/>
              <a:t> </a:t>
            </a:r>
            <a:r>
              <a:rPr spc="-25" dirty="0"/>
              <a:t>and </a:t>
            </a:r>
            <a:r>
              <a:rPr dirty="0"/>
              <a:t>the</a:t>
            </a:r>
            <a:r>
              <a:rPr spc="-75" dirty="0"/>
              <a:t> </a:t>
            </a:r>
            <a:r>
              <a:rPr dirty="0"/>
              <a:t>test</a:t>
            </a:r>
            <a:r>
              <a:rPr spc="-40" dirty="0"/>
              <a:t> </a:t>
            </a:r>
            <a:r>
              <a:rPr spc="-70" dirty="0"/>
              <a:t>scores</a:t>
            </a:r>
            <a:r>
              <a:rPr spc="-55" dirty="0"/>
              <a:t> </a:t>
            </a:r>
            <a:r>
              <a:rPr spc="-30" dirty="0"/>
              <a:t>are</a:t>
            </a:r>
            <a:r>
              <a:rPr spc="-50" dirty="0"/>
              <a:t> </a:t>
            </a:r>
            <a:r>
              <a:rPr dirty="0"/>
              <a:t>the</a:t>
            </a:r>
            <a:r>
              <a:rPr spc="-50" dirty="0"/>
              <a:t> </a:t>
            </a:r>
            <a:r>
              <a:rPr spc="-105" dirty="0"/>
              <a:t>same,</a:t>
            </a:r>
            <a:r>
              <a:rPr spc="-30" dirty="0"/>
              <a:t> </a:t>
            </a:r>
            <a:r>
              <a:rPr dirty="0"/>
              <a:t>we</a:t>
            </a:r>
            <a:r>
              <a:rPr spc="-45" dirty="0"/>
              <a:t> </a:t>
            </a:r>
            <a:r>
              <a:rPr spc="-70" dirty="0"/>
              <a:t>may</a:t>
            </a:r>
            <a:r>
              <a:rPr spc="-60" dirty="0"/>
              <a:t> </a:t>
            </a:r>
            <a:r>
              <a:rPr spc="-35" dirty="0"/>
              <a:t>need</a:t>
            </a:r>
            <a:r>
              <a:rPr spc="-60" dirty="0"/>
              <a:t> </a:t>
            </a:r>
            <a:r>
              <a:rPr spc="-50" dirty="0"/>
              <a:t>a </a:t>
            </a:r>
            <a:r>
              <a:rPr spc="-10" dirty="0"/>
              <a:t>broader</a:t>
            </a:r>
            <a:r>
              <a:rPr spc="-55" dirty="0"/>
              <a:t> </a:t>
            </a:r>
            <a:r>
              <a:rPr dirty="0"/>
              <a:t>data</a:t>
            </a:r>
            <a:r>
              <a:rPr spc="-30" dirty="0"/>
              <a:t> </a:t>
            </a:r>
            <a:r>
              <a:rPr dirty="0"/>
              <a:t>set</a:t>
            </a:r>
            <a:r>
              <a:rPr spc="-30" dirty="0"/>
              <a:t> </a:t>
            </a:r>
            <a:r>
              <a:rPr dirty="0"/>
              <a:t>to</a:t>
            </a:r>
            <a:r>
              <a:rPr spc="-25" dirty="0"/>
              <a:t> </a:t>
            </a:r>
            <a:r>
              <a:rPr dirty="0"/>
              <a:t>further</a:t>
            </a:r>
            <a:r>
              <a:rPr spc="-40" dirty="0"/>
              <a:t> </a:t>
            </a:r>
            <a:r>
              <a:rPr dirty="0"/>
              <a:t>tune</a:t>
            </a:r>
            <a:r>
              <a:rPr spc="-30" dirty="0"/>
              <a:t> </a:t>
            </a:r>
            <a:r>
              <a:rPr dirty="0"/>
              <a:t>the</a:t>
            </a:r>
            <a:r>
              <a:rPr spc="-35" dirty="0"/>
              <a:t> </a:t>
            </a:r>
            <a:r>
              <a:rPr spc="-10" dirty="0"/>
              <a:t>models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652"/>
            <a:ext cx="453326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90" dirty="0"/>
              <a:t>Classification</a:t>
            </a:r>
            <a:r>
              <a:rPr spc="-130" dirty="0"/>
              <a:t> </a:t>
            </a:r>
            <a:r>
              <a:rPr spc="-150" dirty="0"/>
              <a:t>Accuracy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7323" y="1484375"/>
            <a:ext cx="3953255" cy="322478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87323" y="4931664"/>
            <a:ext cx="3883152" cy="1388364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44</a:t>
            </a:fld>
            <a:endParaRPr spc="45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814440" y="1576781"/>
            <a:ext cx="4666615" cy="4076700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241300" marR="65405" indent="-228600">
              <a:lnSpc>
                <a:spcPts val="1630"/>
              </a:lnSpc>
              <a:spcBef>
                <a:spcPts val="500"/>
              </a:spcBef>
              <a:buFont typeface="Arial MT"/>
              <a:buChar char="•"/>
              <a:tabLst>
                <a:tab pos="241300" algn="l"/>
              </a:tabLst>
            </a:pPr>
            <a:r>
              <a:rPr sz="17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7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confusion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matrix</a:t>
            </a:r>
            <a:r>
              <a:rPr sz="17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17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same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all</a:t>
            </a:r>
            <a:r>
              <a:rPr sz="17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7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models </a:t>
            </a:r>
            <a:r>
              <a:rPr sz="17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(LR,</a:t>
            </a:r>
            <a:r>
              <a:rPr sz="17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SVM,</a:t>
            </a:r>
            <a:r>
              <a:rPr sz="17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Decision</a:t>
            </a:r>
            <a:r>
              <a:rPr sz="17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Tree,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KNN)</a:t>
            </a:r>
            <a:endParaRPr sz="1700">
              <a:latin typeface="Microsoft Sans Serif"/>
              <a:cs typeface="Microsoft Sans Serif"/>
            </a:endParaRPr>
          </a:p>
          <a:p>
            <a:pPr marL="241300" marR="9525" indent="-228600">
              <a:lnSpc>
                <a:spcPts val="1630"/>
              </a:lnSpc>
              <a:spcBef>
                <a:spcPts val="1410"/>
              </a:spcBef>
              <a:buFont typeface="Arial MT"/>
              <a:buChar char="•"/>
              <a:tabLst>
                <a:tab pos="241300" algn="l"/>
              </a:tabLst>
            </a:pP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Per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confusion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matrix,</a:t>
            </a:r>
            <a:r>
              <a:rPr sz="1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classifier</a:t>
            </a:r>
            <a:r>
              <a:rPr sz="17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made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18 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predictions</a:t>
            </a:r>
            <a:endParaRPr sz="1700">
              <a:latin typeface="Microsoft Sans Serif"/>
              <a:cs typeface="Microsoft Sans Serif"/>
            </a:endParaRPr>
          </a:p>
          <a:p>
            <a:pPr marL="227965" marR="278130" indent="-227965" algn="r">
              <a:lnSpc>
                <a:spcPts val="1835"/>
              </a:lnSpc>
              <a:spcBef>
                <a:spcPts val="1000"/>
              </a:spcBef>
              <a:buFont typeface="Arial MT"/>
              <a:buChar char="•"/>
              <a:tabLst>
                <a:tab pos="227965" algn="l"/>
              </a:tabLst>
            </a:pPr>
            <a:r>
              <a:rPr sz="17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12</a:t>
            </a:r>
            <a:r>
              <a:rPr sz="17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scenarios</a:t>
            </a:r>
            <a:r>
              <a:rPr sz="17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predicted</a:t>
            </a:r>
            <a:r>
              <a:rPr sz="17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Yes</a:t>
            </a:r>
            <a:r>
              <a:rPr sz="17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landing,</a:t>
            </a:r>
            <a:endParaRPr sz="1700">
              <a:latin typeface="Microsoft Sans Serif"/>
              <a:cs typeface="Microsoft Sans Serif"/>
            </a:endParaRPr>
          </a:p>
          <a:p>
            <a:pPr marR="278765" algn="r">
              <a:lnSpc>
                <a:spcPts val="1835"/>
              </a:lnSpc>
            </a:pP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they</a:t>
            </a:r>
            <a:r>
              <a:rPr sz="1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did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successfully</a:t>
            </a:r>
            <a:r>
              <a:rPr sz="17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(True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positive)</a:t>
            </a:r>
            <a:endParaRPr sz="1700">
              <a:latin typeface="Microsoft Sans Serif"/>
              <a:cs typeface="Microsoft Sans Serif"/>
            </a:endParaRPr>
          </a:p>
          <a:p>
            <a:pPr marL="241300" marR="194310" indent="-228600">
              <a:lnSpc>
                <a:spcPct val="80000"/>
              </a:lnSpc>
              <a:spcBef>
                <a:spcPts val="1410"/>
              </a:spcBef>
              <a:buFont typeface="Arial MT"/>
              <a:buChar char="•"/>
              <a:tabLst>
                <a:tab pos="241300" algn="l"/>
              </a:tabLst>
            </a:pPr>
            <a:r>
              <a:rPr sz="17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3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scenarios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(top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left)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predicted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No</a:t>
            </a:r>
            <a:r>
              <a:rPr sz="1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for </a:t>
            </a:r>
            <a:r>
              <a:rPr sz="17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landing,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they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did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not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(True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negative)</a:t>
            </a:r>
            <a:endParaRPr sz="1700">
              <a:latin typeface="Microsoft Sans Serif"/>
              <a:cs typeface="Microsoft Sans Serif"/>
            </a:endParaRPr>
          </a:p>
          <a:p>
            <a:pPr marL="241300" marR="213360" indent="-228600">
              <a:lnSpc>
                <a:spcPct val="80100"/>
              </a:lnSpc>
              <a:spcBef>
                <a:spcPts val="1400"/>
              </a:spcBef>
              <a:buFont typeface="Arial MT"/>
              <a:buChar char="•"/>
              <a:tabLst>
                <a:tab pos="241300" algn="l"/>
              </a:tabLst>
            </a:pPr>
            <a:r>
              <a:rPr sz="17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3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scenarios</a:t>
            </a:r>
            <a:r>
              <a:rPr sz="17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(top</a:t>
            </a:r>
            <a:r>
              <a:rPr sz="17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right)</a:t>
            </a:r>
            <a:r>
              <a:rPr sz="17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were</a:t>
            </a:r>
            <a:r>
              <a:rPr sz="17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predicted</a:t>
            </a:r>
            <a:r>
              <a:rPr sz="17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Yes</a:t>
            </a:r>
            <a:r>
              <a:rPr sz="17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for </a:t>
            </a:r>
            <a:r>
              <a:rPr sz="17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landing,</a:t>
            </a:r>
            <a:r>
              <a:rPr sz="17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but they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did</a:t>
            </a:r>
            <a:r>
              <a:rPr sz="17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not land</a:t>
            </a:r>
            <a:r>
              <a:rPr sz="17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successfully </a:t>
            </a:r>
            <a:r>
              <a:rPr sz="17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(False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positive)</a:t>
            </a:r>
            <a:endParaRPr sz="1700">
              <a:latin typeface="Microsoft Sans Serif"/>
              <a:cs typeface="Microsoft Sans Serif"/>
            </a:endParaRPr>
          </a:p>
          <a:p>
            <a:pPr marL="241300" marR="5080" indent="-228600">
              <a:lnSpc>
                <a:spcPct val="80000"/>
              </a:lnSpc>
              <a:spcBef>
                <a:spcPts val="1390"/>
              </a:spcBef>
              <a:buFont typeface="Arial MT"/>
              <a:buChar char="•"/>
              <a:tabLst>
                <a:tab pos="241300" algn="l"/>
              </a:tabLst>
            </a:pPr>
            <a:r>
              <a:rPr sz="17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Overall,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classifier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 is</a:t>
            </a:r>
            <a:r>
              <a:rPr sz="17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correct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 about</a:t>
            </a:r>
            <a:r>
              <a:rPr sz="17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83%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of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7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time</a:t>
            </a:r>
            <a:r>
              <a:rPr sz="17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((TP</a:t>
            </a:r>
            <a:r>
              <a:rPr sz="17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145" dirty="0">
                <a:solidFill>
                  <a:srgbClr val="292929"/>
                </a:solidFill>
                <a:latin typeface="Microsoft Sans Serif"/>
                <a:cs typeface="Microsoft Sans Serif"/>
              </a:rPr>
              <a:t>+</a:t>
            </a:r>
            <a:r>
              <a:rPr sz="17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TN)</a:t>
            </a:r>
            <a:r>
              <a:rPr sz="17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145" dirty="0">
                <a:solidFill>
                  <a:srgbClr val="292929"/>
                </a:solidFill>
                <a:latin typeface="Microsoft Sans Serif"/>
                <a:cs typeface="Microsoft Sans Serif"/>
              </a:rPr>
              <a:t>/</a:t>
            </a:r>
            <a:r>
              <a:rPr sz="17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Total)</a:t>
            </a:r>
            <a:r>
              <a:rPr sz="17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7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a 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misclassification</a:t>
            </a:r>
            <a:r>
              <a:rPr sz="17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or</a:t>
            </a:r>
            <a:r>
              <a:rPr sz="17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error</a:t>
            </a:r>
            <a:r>
              <a:rPr sz="17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r>
              <a:rPr sz="17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((FP</a:t>
            </a:r>
            <a:r>
              <a:rPr sz="17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145" dirty="0">
                <a:solidFill>
                  <a:srgbClr val="292929"/>
                </a:solidFill>
                <a:latin typeface="Microsoft Sans Serif"/>
                <a:cs typeface="Microsoft Sans Serif"/>
              </a:rPr>
              <a:t>+</a:t>
            </a:r>
            <a:r>
              <a:rPr sz="17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FN)</a:t>
            </a:r>
            <a:r>
              <a:rPr sz="17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145" dirty="0">
                <a:solidFill>
                  <a:srgbClr val="292929"/>
                </a:solidFill>
                <a:latin typeface="Microsoft Sans Serif"/>
                <a:cs typeface="Microsoft Sans Serif"/>
              </a:rPr>
              <a:t>/</a:t>
            </a:r>
            <a:r>
              <a:rPr sz="17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Total)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7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about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16.5%</a:t>
            </a:r>
            <a:endParaRPr sz="17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652"/>
            <a:ext cx="339090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5" dirty="0"/>
              <a:t>Confusion</a:t>
            </a:r>
            <a:r>
              <a:rPr spc="-85" dirty="0"/>
              <a:t> </a:t>
            </a:r>
            <a:r>
              <a:rPr spc="-40" dirty="0"/>
              <a:t>Matrix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0623" y="1732788"/>
            <a:ext cx="4800600" cy="3555491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45</a:t>
            </a:fld>
            <a:endParaRPr spc="45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09706" y="6081166"/>
            <a:ext cx="26924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40" dirty="0">
                <a:solidFill>
                  <a:srgbClr val="1C7CDB"/>
                </a:solidFill>
                <a:latin typeface="Microsoft Sans Serif"/>
                <a:cs typeface="Microsoft Sans Serif"/>
              </a:rPr>
              <a:t>46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8969" y="1134592"/>
            <a:ext cx="10174605" cy="5110480"/>
          </a:xfrm>
          <a:prstGeom prst="rect">
            <a:avLst/>
          </a:prstGeom>
        </p:spPr>
        <p:txBody>
          <a:bodyPr vert="horz" wrap="square" lIns="0" tIns="15875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250"/>
              </a:spcBef>
              <a:buFont typeface="Arial MT"/>
              <a:buChar char="•"/>
              <a:tabLst>
                <a:tab pos="240665" algn="l"/>
              </a:tabLst>
            </a:pP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sz="20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numbers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flights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increase,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first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stage</a:t>
            </a:r>
            <a:r>
              <a:rPr sz="20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more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likely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successfully</a:t>
            </a:r>
            <a:endParaRPr sz="2000">
              <a:latin typeface="Microsoft Sans Serif"/>
              <a:cs typeface="Microsoft Sans Serif"/>
            </a:endParaRPr>
          </a:p>
          <a:p>
            <a:pPr marL="241300" marR="148590" indent="-228600">
              <a:lnSpc>
                <a:spcPts val="2160"/>
              </a:lnSpc>
              <a:spcBef>
                <a:spcPts val="1425"/>
              </a:spcBef>
              <a:buFont typeface="Arial MT"/>
              <a:buChar char="•"/>
              <a:tabLst>
                <a:tab pos="241300" algn="l"/>
              </a:tabLst>
            </a:pPr>
            <a:r>
              <a:rPr sz="20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rates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appear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go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up</a:t>
            </a:r>
            <a:r>
              <a:rPr sz="20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increases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but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there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20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no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clear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correlation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 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rates</a:t>
            </a:r>
            <a:endParaRPr sz="20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135"/>
              </a:spcBef>
              <a:buFont typeface="Arial MT"/>
              <a:buChar char="•"/>
              <a:tabLst>
                <a:tab pos="240665" algn="l"/>
              </a:tabLst>
            </a:pP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 rate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increased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about 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80%</a:t>
            </a:r>
            <a:r>
              <a:rPr sz="20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20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2013</a:t>
            </a:r>
            <a:r>
              <a:rPr sz="20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0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2020</a:t>
            </a:r>
            <a:endParaRPr sz="2000">
              <a:latin typeface="Microsoft Sans Serif"/>
              <a:cs typeface="Microsoft Sans Serif"/>
            </a:endParaRPr>
          </a:p>
          <a:p>
            <a:pPr marL="241300" marR="5080" indent="-228600">
              <a:lnSpc>
                <a:spcPts val="2160"/>
              </a:lnSpc>
              <a:spcBef>
                <a:spcPts val="1435"/>
              </a:spcBef>
              <a:buFont typeface="Arial MT"/>
              <a:buChar char="•"/>
              <a:tabLst>
                <a:tab pos="241300" algn="l"/>
              </a:tabLst>
            </a:pP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20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95" dirty="0">
                <a:solidFill>
                  <a:srgbClr val="292929"/>
                </a:solidFill>
                <a:latin typeface="Microsoft Sans Serif"/>
                <a:cs typeface="Microsoft Sans Serif"/>
              </a:rPr>
              <a:t>‘KSC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LC-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39A’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has</a:t>
            </a:r>
            <a:r>
              <a:rPr sz="20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highest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Site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90" dirty="0">
                <a:solidFill>
                  <a:srgbClr val="292929"/>
                </a:solidFill>
                <a:latin typeface="Microsoft Sans Serif"/>
                <a:cs typeface="Microsoft Sans Serif"/>
              </a:rPr>
              <a:t>‘CCAFS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SLC- 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40’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has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lowest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endParaRPr sz="2000">
              <a:latin typeface="Microsoft Sans Serif"/>
              <a:cs typeface="Microsoft Sans Serif"/>
            </a:endParaRPr>
          </a:p>
          <a:p>
            <a:pPr marL="241300" marR="92710" indent="-228600">
              <a:lnSpc>
                <a:spcPts val="2160"/>
              </a:lnSpc>
              <a:spcBef>
                <a:spcPts val="1395"/>
              </a:spcBef>
              <a:buFont typeface="Arial MT"/>
              <a:buChar char="•"/>
              <a:tabLst>
                <a:tab pos="241300" algn="l"/>
              </a:tabLst>
            </a:pP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Orbits</a:t>
            </a:r>
            <a:r>
              <a:rPr sz="20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95" dirty="0">
                <a:solidFill>
                  <a:srgbClr val="292929"/>
                </a:solidFill>
                <a:latin typeface="Microsoft Sans Serif"/>
                <a:cs typeface="Microsoft Sans Serif"/>
              </a:rPr>
              <a:t>ES-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L1,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20" dirty="0">
                <a:solidFill>
                  <a:srgbClr val="292929"/>
                </a:solidFill>
                <a:latin typeface="Microsoft Sans Serif"/>
                <a:cs typeface="Microsoft Sans Serif"/>
              </a:rPr>
              <a:t>GEO,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65" dirty="0">
                <a:solidFill>
                  <a:srgbClr val="292929"/>
                </a:solidFill>
                <a:latin typeface="Microsoft Sans Serif"/>
                <a:cs typeface="Microsoft Sans Serif"/>
              </a:rPr>
              <a:t>HEO,</a:t>
            </a:r>
            <a:r>
              <a:rPr sz="20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45" dirty="0">
                <a:solidFill>
                  <a:srgbClr val="292929"/>
                </a:solidFill>
                <a:latin typeface="Microsoft Sans Serif"/>
                <a:cs typeface="Microsoft Sans Serif"/>
              </a:rPr>
              <a:t>SSO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highest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rates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</a:t>
            </a:r>
            <a:r>
              <a:rPr sz="20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45" dirty="0">
                <a:solidFill>
                  <a:srgbClr val="292929"/>
                </a:solidFill>
                <a:latin typeface="Microsoft Sans Serif"/>
                <a:cs typeface="Microsoft Sans Serif"/>
              </a:rPr>
              <a:t>GTO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lowest</a:t>
            </a:r>
            <a:endParaRPr sz="2000">
              <a:latin typeface="Microsoft Sans Serif"/>
              <a:cs typeface="Microsoft Sans Serif"/>
            </a:endParaRPr>
          </a:p>
          <a:p>
            <a:pPr marL="240665" indent="-227965">
              <a:lnSpc>
                <a:spcPts val="2280"/>
              </a:lnSpc>
              <a:spcBef>
                <a:spcPts val="1130"/>
              </a:spcBef>
              <a:buFont typeface="Arial MT"/>
              <a:buChar char="•"/>
              <a:tabLst>
                <a:tab pos="240665" algn="l"/>
              </a:tabLst>
            </a:pP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Lunch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located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strategically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away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cities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closer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coastline,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railroads,</a:t>
            </a:r>
            <a:endParaRPr sz="2000">
              <a:latin typeface="Microsoft Sans Serif"/>
              <a:cs typeface="Microsoft Sans Serif"/>
            </a:endParaRPr>
          </a:p>
          <a:p>
            <a:pPr marL="241300">
              <a:lnSpc>
                <a:spcPts val="2280"/>
              </a:lnSpc>
            </a:pP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0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highways</a:t>
            </a:r>
            <a:endParaRPr sz="2000">
              <a:latin typeface="Microsoft Sans Serif"/>
              <a:cs typeface="Microsoft Sans Serif"/>
            </a:endParaRPr>
          </a:p>
          <a:p>
            <a:pPr marL="241300" marR="86360" indent="-228600">
              <a:lnSpc>
                <a:spcPts val="2160"/>
              </a:lnSpc>
              <a:spcBef>
                <a:spcPts val="1440"/>
              </a:spcBef>
              <a:buFont typeface="Arial MT"/>
              <a:buChar char="•"/>
              <a:tabLst>
                <a:tab pos="241300" algn="l"/>
              </a:tabLst>
            </a:pPr>
            <a:r>
              <a:rPr sz="20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best</a:t>
            </a:r>
            <a:r>
              <a:rPr sz="20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performing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Machine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Learning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Classfication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Decision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Tree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an </a:t>
            </a:r>
            <a:r>
              <a:rPr sz="20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accuracy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0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about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87.5%.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When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models</a:t>
            </a:r>
            <a:r>
              <a:rPr sz="20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scored</a:t>
            </a:r>
            <a:r>
              <a:rPr sz="20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test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data,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 the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accuracy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score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was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about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83%</a:t>
            </a:r>
            <a:r>
              <a:rPr sz="20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all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models.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More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may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be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needed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further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tune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models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find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0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potential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better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fit.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35" dirty="0"/>
              <a:t>Conclusions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09706" y="6081166"/>
            <a:ext cx="26924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40" dirty="0">
                <a:solidFill>
                  <a:srgbClr val="1C7CDB"/>
                </a:solidFill>
                <a:latin typeface="Microsoft Sans Serif"/>
                <a:cs typeface="Microsoft Sans Serif"/>
              </a:rPr>
              <a:t>47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8969" y="1876424"/>
            <a:ext cx="9491980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1300" algn="l"/>
              </a:tabLst>
            </a:pP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Include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any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relevant</a:t>
            </a:r>
            <a:r>
              <a:rPr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assets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like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Python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code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snippets,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95" dirty="0">
                <a:solidFill>
                  <a:srgbClr val="292929"/>
                </a:solidFill>
                <a:latin typeface="Microsoft Sans Serif"/>
                <a:cs typeface="Microsoft Sans Serif"/>
              </a:rPr>
              <a:t>SQL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queries,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charts,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Notebook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outputs,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or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sets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you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may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created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during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project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69" y="417652"/>
            <a:ext cx="191770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70" dirty="0"/>
              <a:t>Appendix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965940" y="6393281"/>
            <a:ext cx="14859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20" dirty="0">
                <a:solidFill>
                  <a:srgbClr val="1C7CDB"/>
                </a:solidFill>
                <a:latin typeface="Microsoft Sans Serif"/>
                <a:cs typeface="Microsoft Sans Serif"/>
              </a:rPr>
              <a:t>5</a:t>
            </a:r>
            <a:endParaRPr sz="16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231626" y="6081166"/>
            <a:ext cx="14795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20" dirty="0">
                <a:solidFill>
                  <a:srgbClr val="1C7CDB"/>
                </a:solidFill>
                <a:latin typeface="Microsoft Sans Serif"/>
                <a:cs typeface="Microsoft Sans Serif"/>
              </a:rPr>
              <a:t>6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8969" y="1137174"/>
            <a:ext cx="10212705" cy="5556885"/>
          </a:xfrm>
          <a:prstGeom prst="rect">
            <a:avLst/>
          </a:prstGeom>
        </p:spPr>
        <p:txBody>
          <a:bodyPr vert="horz" wrap="square" lIns="0" tIns="1905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0"/>
              </a:spcBef>
            </a:pPr>
            <a:r>
              <a:rPr sz="2200" spc="-85" dirty="0">
                <a:solidFill>
                  <a:srgbClr val="0A48CA"/>
                </a:solidFill>
                <a:latin typeface="Microsoft Sans Serif"/>
                <a:cs typeface="Microsoft Sans Serif"/>
              </a:rPr>
              <a:t>Executive</a:t>
            </a:r>
            <a:r>
              <a:rPr sz="2200" spc="-10" dirty="0">
                <a:solidFill>
                  <a:srgbClr val="0A48CA"/>
                </a:solidFill>
                <a:latin typeface="Microsoft Sans Serif"/>
                <a:cs typeface="Microsoft Sans Serif"/>
              </a:rPr>
              <a:t> Summary</a:t>
            </a:r>
            <a:endParaRPr sz="22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collection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methodology:</a:t>
            </a:r>
            <a:endParaRPr sz="2200">
              <a:latin typeface="Microsoft Sans Serif"/>
              <a:cs typeface="Microsoft Sans Serif"/>
            </a:endParaRPr>
          </a:p>
          <a:p>
            <a:pPr marL="697865" lvl="1" indent="-227965">
              <a:lnSpc>
                <a:spcPct val="100000"/>
              </a:lnSpc>
              <a:spcBef>
                <a:spcPts val="1415"/>
              </a:spcBef>
              <a:buFont typeface="Arial MT"/>
              <a:buChar char="•"/>
              <a:tabLst>
                <a:tab pos="697865" algn="l"/>
              </a:tabLst>
            </a:pPr>
            <a:r>
              <a:rPr sz="1900" spc="-125" dirty="0">
                <a:solidFill>
                  <a:srgbClr val="767070"/>
                </a:solidFill>
                <a:latin typeface="Microsoft Sans Serif"/>
                <a:cs typeface="Microsoft Sans Serif"/>
              </a:rPr>
              <a:t>SpaceX</a:t>
            </a:r>
            <a:r>
              <a:rPr sz="1900" spc="2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25" dirty="0">
                <a:solidFill>
                  <a:srgbClr val="767070"/>
                </a:solidFill>
                <a:latin typeface="Microsoft Sans Serif"/>
                <a:cs typeface="Microsoft Sans Serif"/>
              </a:rPr>
              <a:t>API</a:t>
            </a:r>
            <a:endParaRPr sz="1900">
              <a:latin typeface="Microsoft Sans Serif"/>
              <a:cs typeface="Microsoft Sans Serif"/>
            </a:endParaRPr>
          </a:p>
          <a:p>
            <a:pPr marL="697865" lvl="1" indent="-227965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697865" algn="l"/>
              </a:tabLst>
            </a:pPr>
            <a:r>
              <a:rPr sz="1900" spc="-100" dirty="0">
                <a:solidFill>
                  <a:srgbClr val="767070"/>
                </a:solidFill>
                <a:latin typeface="Microsoft Sans Serif"/>
                <a:cs typeface="Microsoft Sans Serif"/>
              </a:rPr>
              <a:t>Web</a:t>
            </a:r>
            <a:r>
              <a:rPr sz="1900" spc="-2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45" dirty="0">
                <a:solidFill>
                  <a:srgbClr val="767070"/>
                </a:solidFill>
                <a:latin typeface="Microsoft Sans Serif"/>
                <a:cs typeface="Microsoft Sans Serif"/>
              </a:rPr>
              <a:t>scrap</a:t>
            </a:r>
            <a:r>
              <a:rPr sz="1900" spc="-8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55" dirty="0">
                <a:solidFill>
                  <a:srgbClr val="767070"/>
                </a:solidFill>
                <a:latin typeface="Microsoft Sans Serif"/>
                <a:cs typeface="Microsoft Sans Serif"/>
              </a:rPr>
              <a:t>Falcon</a:t>
            </a:r>
            <a:r>
              <a:rPr sz="1900" spc="-3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70" dirty="0">
                <a:solidFill>
                  <a:srgbClr val="767070"/>
                </a:solidFill>
                <a:latin typeface="Microsoft Sans Serif"/>
                <a:cs typeface="Microsoft Sans Serif"/>
              </a:rPr>
              <a:t>9</a:t>
            </a:r>
            <a:r>
              <a:rPr sz="1900" spc="-6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767070"/>
                </a:solidFill>
                <a:latin typeface="Microsoft Sans Serif"/>
                <a:cs typeface="Microsoft Sans Serif"/>
              </a:rPr>
              <a:t>and</a:t>
            </a:r>
            <a:r>
              <a:rPr sz="1900" spc="-4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55" dirty="0">
                <a:solidFill>
                  <a:srgbClr val="767070"/>
                </a:solidFill>
                <a:latin typeface="Microsoft Sans Serif"/>
                <a:cs typeface="Microsoft Sans Serif"/>
              </a:rPr>
              <a:t>Falcon</a:t>
            </a:r>
            <a:r>
              <a:rPr sz="1900" spc="-4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85" dirty="0">
                <a:solidFill>
                  <a:srgbClr val="767070"/>
                </a:solidFill>
                <a:latin typeface="Microsoft Sans Serif"/>
                <a:cs typeface="Microsoft Sans Serif"/>
              </a:rPr>
              <a:t>Heavy</a:t>
            </a:r>
            <a:r>
              <a:rPr sz="1900" spc="-4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45" dirty="0">
                <a:solidFill>
                  <a:srgbClr val="767070"/>
                </a:solidFill>
                <a:latin typeface="Microsoft Sans Serif"/>
                <a:cs typeface="Microsoft Sans Serif"/>
              </a:rPr>
              <a:t>launch</a:t>
            </a:r>
            <a:r>
              <a:rPr sz="1900" spc="-2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35" dirty="0">
                <a:solidFill>
                  <a:srgbClr val="767070"/>
                </a:solidFill>
                <a:latin typeface="Microsoft Sans Serif"/>
                <a:cs typeface="Microsoft Sans Serif"/>
              </a:rPr>
              <a:t>records</a:t>
            </a:r>
            <a:r>
              <a:rPr sz="1900" spc="-4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767070"/>
                </a:solidFill>
                <a:latin typeface="Microsoft Sans Serif"/>
                <a:cs typeface="Microsoft Sans Serif"/>
              </a:rPr>
              <a:t>from</a:t>
            </a:r>
            <a:r>
              <a:rPr sz="1900" spc="-5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35" dirty="0">
                <a:solidFill>
                  <a:srgbClr val="767070"/>
                </a:solidFill>
                <a:latin typeface="Microsoft Sans Serif"/>
                <a:cs typeface="Microsoft Sans Serif"/>
              </a:rPr>
              <a:t>Wikipedia</a:t>
            </a:r>
            <a:r>
              <a:rPr sz="1900" spc="-2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10" dirty="0">
                <a:solidFill>
                  <a:srgbClr val="767070"/>
                </a:solidFill>
                <a:latin typeface="Microsoft Sans Serif"/>
                <a:cs typeface="Microsoft Sans Serif"/>
              </a:rPr>
              <a:t>(</a:t>
            </a:r>
            <a:r>
              <a:rPr sz="1900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Microsoft Sans Serif"/>
                <a:cs typeface="Microsoft Sans Serif"/>
                <a:hlinkClick r:id="rId2"/>
              </a:rPr>
              <a:t>link</a:t>
            </a:r>
            <a:r>
              <a:rPr sz="1900" spc="-10" dirty="0">
                <a:solidFill>
                  <a:srgbClr val="767070"/>
                </a:solidFill>
                <a:latin typeface="Microsoft Sans Serif"/>
                <a:cs typeface="Microsoft Sans Serif"/>
              </a:rPr>
              <a:t>)</a:t>
            </a:r>
            <a:endParaRPr sz="19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385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</a:t>
            </a: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wrangling</a:t>
            </a:r>
            <a:endParaRPr sz="2200">
              <a:latin typeface="Microsoft Sans Serif"/>
              <a:cs typeface="Microsoft Sans Serif"/>
            </a:endParaRPr>
          </a:p>
          <a:p>
            <a:pPr marL="698500" marR="66675" lvl="1" indent="-228600">
              <a:lnSpc>
                <a:spcPct val="100000"/>
              </a:lnSpc>
              <a:spcBef>
                <a:spcPts val="1415"/>
              </a:spcBef>
              <a:buFont typeface="Arial MT"/>
              <a:buChar char="•"/>
              <a:tabLst>
                <a:tab pos="698500" algn="l"/>
              </a:tabLst>
            </a:pPr>
            <a:r>
              <a:rPr sz="1900" spc="-35" dirty="0">
                <a:solidFill>
                  <a:srgbClr val="767070"/>
                </a:solidFill>
                <a:latin typeface="Microsoft Sans Serif"/>
                <a:cs typeface="Microsoft Sans Serif"/>
              </a:rPr>
              <a:t>Determined</a:t>
            </a:r>
            <a:r>
              <a:rPr sz="1900" spc="-2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30" dirty="0">
                <a:solidFill>
                  <a:srgbClr val="767070"/>
                </a:solidFill>
                <a:latin typeface="Microsoft Sans Serif"/>
                <a:cs typeface="Microsoft Sans Serif"/>
              </a:rPr>
              <a:t>labels</a:t>
            </a:r>
            <a:r>
              <a:rPr sz="1900" spc="-1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767070"/>
                </a:solidFill>
                <a:latin typeface="Microsoft Sans Serif"/>
                <a:cs typeface="Microsoft Sans Serif"/>
              </a:rPr>
              <a:t>for</a:t>
            </a:r>
            <a:r>
              <a:rPr sz="1900" spc="-4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767070"/>
                </a:solidFill>
                <a:latin typeface="Microsoft Sans Serif"/>
                <a:cs typeface="Microsoft Sans Serif"/>
              </a:rPr>
              <a:t>training</a:t>
            </a:r>
            <a:r>
              <a:rPr sz="1900" spc="-2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767070"/>
                </a:solidFill>
                <a:latin typeface="Microsoft Sans Serif"/>
                <a:cs typeface="Microsoft Sans Serif"/>
              </a:rPr>
              <a:t>the</a:t>
            </a:r>
            <a:r>
              <a:rPr sz="1900" spc="-4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50" dirty="0">
                <a:solidFill>
                  <a:srgbClr val="767070"/>
                </a:solidFill>
                <a:latin typeface="Microsoft Sans Serif"/>
                <a:cs typeface="Microsoft Sans Serif"/>
              </a:rPr>
              <a:t>supervised</a:t>
            </a:r>
            <a:r>
              <a:rPr sz="1900" spc="-1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35" dirty="0">
                <a:solidFill>
                  <a:srgbClr val="767070"/>
                </a:solidFill>
                <a:latin typeface="Microsoft Sans Serif"/>
                <a:cs typeface="Microsoft Sans Serif"/>
              </a:rPr>
              <a:t>models</a:t>
            </a:r>
            <a:r>
              <a:rPr sz="1900" spc="-2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767070"/>
                </a:solidFill>
                <a:latin typeface="Microsoft Sans Serif"/>
                <a:cs typeface="Microsoft Sans Serif"/>
              </a:rPr>
              <a:t>by</a:t>
            </a:r>
            <a:r>
              <a:rPr sz="1900" spc="-3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25" dirty="0">
                <a:solidFill>
                  <a:srgbClr val="767070"/>
                </a:solidFill>
                <a:latin typeface="Microsoft Sans Serif"/>
                <a:cs typeface="Microsoft Sans Serif"/>
              </a:rPr>
              <a:t>converting </a:t>
            </a:r>
            <a:r>
              <a:rPr sz="1900" spc="-35" dirty="0">
                <a:solidFill>
                  <a:srgbClr val="767070"/>
                </a:solidFill>
                <a:latin typeface="Microsoft Sans Serif"/>
                <a:cs typeface="Microsoft Sans Serif"/>
              </a:rPr>
              <a:t>mission</a:t>
            </a:r>
            <a:r>
              <a:rPr sz="1900" spc="-1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45" dirty="0">
                <a:solidFill>
                  <a:srgbClr val="767070"/>
                </a:solidFill>
                <a:latin typeface="Microsoft Sans Serif"/>
                <a:cs typeface="Microsoft Sans Serif"/>
              </a:rPr>
              <a:t>outcomes</a:t>
            </a:r>
            <a:r>
              <a:rPr sz="1900" spc="-2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767070"/>
                </a:solidFill>
                <a:latin typeface="Microsoft Sans Serif"/>
                <a:cs typeface="Microsoft Sans Serif"/>
              </a:rPr>
              <a:t>in</a:t>
            </a:r>
            <a:r>
              <a:rPr sz="1900" spc="-4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25" dirty="0">
                <a:solidFill>
                  <a:srgbClr val="767070"/>
                </a:solidFill>
                <a:latin typeface="Microsoft Sans Serif"/>
                <a:cs typeface="Microsoft Sans Serif"/>
              </a:rPr>
              <a:t>to </a:t>
            </a:r>
            <a:r>
              <a:rPr sz="1900" dirty="0">
                <a:solidFill>
                  <a:srgbClr val="767070"/>
                </a:solidFill>
                <a:latin typeface="Microsoft Sans Serif"/>
                <a:cs typeface="Microsoft Sans Serif"/>
              </a:rPr>
              <a:t>training</a:t>
            </a:r>
            <a:r>
              <a:rPr sz="1900" spc="-2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30" dirty="0">
                <a:solidFill>
                  <a:srgbClr val="767070"/>
                </a:solidFill>
                <a:latin typeface="Microsoft Sans Serif"/>
                <a:cs typeface="Microsoft Sans Serif"/>
              </a:rPr>
              <a:t>labels</a:t>
            </a:r>
            <a:r>
              <a:rPr sz="1900" spc="-25" dirty="0">
                <a:solidFill>
                  <a:srgbClr val="767070"/>
                </a:solidFill>
                <a:latin typeface="Microsoft Sans Serif"/>
                <a:cs typeface="Microsoft Sans Serif"/>
              </a:rPr>
              <a:t> (0-</a:t>
            </a:r>
            <a:r>
              <a:rPr sz="1900" spc="-70" dirty="0">
                <a:solidFill>
                  <a:srgbClr val="767070"/>
                </a:solidFill>
                <a:latin typeface="Microsoft Sans Serif"/>
                <a:cs typeface="Microsoft Sans Serif"/>
              </a:rPr>
              <a:t>unsuccessful,</a:t>
            </a:r>
            <a:r>
              <a:rPr sz="1900" dirty="0">
                <a:solidFill>
                  <a:srgbClr val="767070"/>
                </a:solidFill>
                <a:latin typeface="Microsoft Sans Serif"/>
                <a:cs typeface="Microsoft Sans Serif"/>
              </a:rPr>
              <a:t> 1-</a:t>
            </a:r>
            <a:r>
              <a:rPr sz="1900" spc="-10" dirty="0">
                <a:solidFill>
                  <a:srgbClr val="767070"/>
                </a:solidFill>
                <a:latin typeface="Microsoft Sans Serif"/>
                <a:cs typeface="Microsoft Sans Serif"/>
              </a:rPr>
              <a:t>successful)</a:t>
            </a:r>
            <a:endParaRPr sz="19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380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</a:t>
            </a: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exploratory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analysis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(EDA)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visualization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SQL</a:t>
            </a:r>
            <a:endParaRPr sz="22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interactive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analytics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Folium</a:t>
            </a: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Plotly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Dash</a:t>
            </a:r>
            <a:endParaRPr sz="22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predictive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classification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models</a:t>
            </a:r>
            <a:endParaRPr sz="2200">
              <a:latin typeface="Microsoft Sans Serif"/>
              <a:cs typeface="Microsoft Sans Serif"/>
            </a:endParaRPr>
          </a:p>
          <a:p>
            <a:pPr marL="698500" marR="5080" lvl="1" indent="-228600">
              <a:lnSpc>
                <a:spcPct val="100000"/>
              </a:lnSpc>
              <a:spcBef>
                <a:spcPts val="1420"/>
              </a:spcBef>
              <a:buFont typeface="Arial MT"/>
              <a:buChar char="•"/>
              <a:tabLst>
                <a:tab pos="698500" algn="l"/>
              </a:tabLst>
            </a:pPr>
            <a:r>
              <a:rPr sz="1900" spc="-70" dirty="0">
                <a:solidFill>
                  <a:srgbClr val="767070"/>
                </a:solidFill>
                <a:latin typeface="Microsoft Sans Serif"/>
                <a:cs typeface="Microsoft Sans Serif"/>
              </a:rPr>
              <a:t>Created</a:t>
            </a:r>
            <a:r>
              <a:rPr sz="1900" spc="-1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767070"/>
                </a:solidFill>
                <a:latin typeface="Microsoft Sans Serif"/>
                <a:cs typeface="Microsoft Sans Serif"/>
              </a:rPr>
              <a:t>a</a:t>
            </a:r>
            <a:r>
              <a:rPr sz="1900" spc="-4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35" dirty="0">
                <a:solidFill>
                  <a:srgbClr val="767070"/>
                </a:solidFill>
                <a:latin typeface="Microsoft Sans Serif"/>
                <a:cs typeface="Microsoft Sans Serif"/>
              </a:rPr>
              <a:t>column</a:t>
            </a:r>
            <a:r>
              <a:rPr sz="1900" spc="-1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767070"/>
                </a:solidFill>
                <a:latin typeface="Microsoft Sans Serif"/>
                <a:cs typeface="Microsoft Sans Serif"/>
              </a:rPr>
              <a:t>for</a:t>
            </a:r>
            <a:r>
              <a:rPr sz="1900" spc="-3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55" dirty="0">
                <a:solidFill>
                  <a:srgbClr val="767070"/>
                </a:solidFill>
                <a:latin typeface="Microsoft Sans Serif"/>
                <a:cs typeface="Microsoft Sans Serif"/>
              </a:rPr>
              <a:t>‘class’;</a:t>
            </a:r>
            <a:r>
              <a:rPr sz="190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40" dirty="0">
                <a:solidFill>
                  <a:srgbClr val="767070"/>
                </a:solidFill>
                <a:latin typeface="Microsoft Sans Serif"/>
                <a:cs typeface="Microsoft Sans Serif"/>
              </a:rPr>
              <a:t>standardized</a:t>
            </a:r>
            <a:r>
              <a:rPr sz="1900" spc="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767070"/>
                </a:solidFill>
                <a:latin typeface="Microsoft Sans Serif"/>
                <a:cs typeface="Microsoft Sans Serif"/>
              </a:rPr>
              <a:t>and</a:t>
            </a:r>
            <a:r>
              <a:rPr sz="1900" spc="-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35" dirty="0">
                <a:solidFill>
                  <a:srgbClr val="767070"/>
                </a:solidFill>
                <a:latin typeface="Microsoft Sans Serif"/>
                <a:cs typeface="Microsoft Sans Serif"/>
              </a:rPr>
              <a:t>transformed</a:t>
            </a:r>
            <a:r>
              <a:rPr sz="1900" spc="1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25" dirty="0">
                <a:solidFill>
                  <a:srgbClr val="767070"/>
                </a:solidFill>
                <a:latin typeface="Microsoft Sans Serif"/>
                <a:cs typeface="Microsoft Sans Serif"/>
              </a:rPr>
              <a:t>data;</a:t>
            </a:r>
            <a:r>
              <a:rPr sz="1900" spc="-2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767070"/>
                </a:solidFill>
                <a:latin typeface="Microsoft Sans Serif"/>
                <a:cs typeface="Microsoft Sans Serif"/>
              </a:rPr>
              <a:t>train/test</a:t>
            </a:r>
            <a:r>
              <a:rPr sz="1900" spc="-1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767070"/>
                </a:solidFill>
                <a:latin typeface="Microsoft Sans Serif"/>
                <a:cs typeface="Microsoft Sans Serif"/>
              </a:rPr>
              <a:t>split</a:t>
            </a:r>
            <a:r>
              <a:rPr sz="1900" spc="-1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25" dirty="0">
                <a:solidFill>
                  <a:srgbClr val="767070"/>
                </a:solidFill>
                <a:latin typeface="Microsoft Sans Serif"/>
                <a:cs typeface="Microsoft Sans Serif"/>
              </a:rPr>
              <a:t>data;</a:t>
            </a:r>
            <a:r>
              <a:rPr sz="1900" spc="-20" dirty="0">
                <a:solidFill>
                  <a:srgbClr val="767070"/>
                </a:solidFill>
                <a:latin typeface="Microsoft Sans Serif"/>
                <a:cs typeface="Microsoft Sans Serif"/>
              </a:rPr>
              <a:t> find </a:t>
            </a:r>
            <a:r>
              <a:rPr sz="1900" dirty="0">
                <a:solidFill>
                  <a:srgbClr val="767070"/>
                </a:solidFill>
                <a:latin typeface="Microsoft Sans Serif"/>
                <a:cs typeface="Microsoft Sans Serif"/>
              </a:rPr>
              <a:t>best</a:t>
            </a:r>
            <a:r>
              <a:rPr sz="1900" spc="-12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45" dirty="0">
                <a:solidFill>
                  <a:srgbClr val="767070"/>
                </a:solidFill>
                <a:latin typeface="Microsoft Sans Serif"/>
                <a:cs typeface="Microsoft Sans Serif"/>
              </a:rPr>
              <a:t>classification</a:t>
            </a:r>
            <a:r>
              <a:rPr sz="1900" spc="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767070"/>
                </a:solidFill>
                <a:latin typeface="Microsoft Sans Serif"/>
                <a:cs typeface="Microsoft Sans Serif"/>
              </a:rPr>
              <a:t>algorithm</a:t>
            </a:r>
            <a:r>
              <a:rPr sz="1900" spc="-1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25" dirty="0">
                <a:solidFill>
                  <a:srgbClr val="767070"/>
                </a:solidFill>
                <a:latin typeface="Microsoft Sans Serif"/>
                <a:cs typeface="Microsoft Sans Serif"/>
              </a:rPr>
              <a:t>(Logistic</a:t>
            </a:r>
            <a:r>
              <a:rPr sz="1900" spc="-2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45" dirty="0">
                <a:solidFill>
                  <a:srgbClr val="767070"/>
                </a:solidFill>
                <a:latin typeface="Microsoft Sans Serif"/>
                <a:cs typeface="Microsoft Sans Serif"/>
              </a:rPr>
              <a:t>regression,</a:t>
            </a:r>
            <a:r>
              <a:rPr sz="1900" spc="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125" dirty="0">
                <a:solidFill>
                  <a:srgbClr val="767070"/>
                </a:solidFill>
                <a:latin typeface="Microsoft Sans Serif"/>
                <a:cs typeface="Microsoft Sans Serif"/>
              </a:rPr>
              <a:t>SVM,</a:t>
            </a:r>
            <a:r>
              <a:rPr sz="190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35" dirty="0">
                <a:solidFill>
                  <a:srgbClr val="767070"/>
                </a:solidFill>
                <a:latin typeface="Microsoft Sans Serif"/>
                <a:cs typeface="Microsoft Sans Serif"/>
              </a:rPr>
              <a:t>decision</a:t>
            </a:r>
            <a:r>
              <a:rPr sz="190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20" dirty="0">
                <a:solidFill>
                  <a:srgbClr val="767070"/>
                </a:solidFill>
                <a:latin typeface="Microsoft Sans Serif"/>
                <a:cs typeface="Microsoft Sans Serif"/>
              </a:rPr>
              <a:t>tree,</a:t>
            </a:r>
            <a:r>
              <a:rPr sz="1900" spc="-5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767070"/>
                </a:solidFill>
                <a:latin typeface="Microsoft Sans Serif"/>
                <a:cs typeface="Microsoft Sans Serif"/>
              </a:rPr>
              <a:t>&amp;</a:t>
            </a:r>
            <a:r>
              <a:rPr sz="1900" spc="-3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130" dirty="0">
                <a:solidFill>
                  <a:srgbClr val="767070"/>
                </a:solidFill>
                <a:latin typeface="Microsoft Sans Serif"/>
                <a:cs typeface="Microsoft Sans Serif"/>
              </a:rPr>
              <a:t>KNN)</a:t>
            </a:r>
            <a:r>
              <a:rPr sz="1900" spc="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10" dirty="0">
                <a:solidFill>
                  <a:srgbClr val="767070"/>
                </a:solidFill>
                <a:latin typeface="Microsoft Sans Serif"/>
                <a:cs typeface="Microsoft Sans Serif"/>
              </a:rPr>
              <a:t>using</a:t>
            </a:r>
            <a:r>
              <a:rPr sz="1900" spc="-1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767070"/>
                </a:solidFill>
                <a:latin typeface="Microsoft Sans Serif"/>
                <a:cs typeface="Microsoft Sans Serif"/>
              </a:rPr>
              <a:t>test</a:t>
            </a:r>
            <a:r>
              <a:rPr sz="1900" spc="-4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20" dirty="0">
                <a:solidFill>
                  <a:srgbClr val="767070"/>
                </a:solidFill>
                <a:latin typeface="Microsoft Sans Serif"/>
                <a:cs typeface="Microsoft Sans Serif"/>
              </a:rPr>
              <a:t>data</a:t>
            </a:r>
            <a:endParaRPr sz="19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0" dirty="0"/>
              <a:t>Methodology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447853" y="2592133"/>
            <a:ext cx="5409565" cy="3426460"/>
            <a:chOff x="6447853" y="2592133"/>
            <a:chExt cx="5409565" cy="3426460"/>
          </a:xfrm>
        </p:grpSpPr>
        <p:sp>
          <p:nvSpPr>
            <p:cNvPr id="3" name="object 3"/>
            <p:cNvSpPr/>
            <p:nvPr/>
          </p:nvSpPr>
          <p:spPr>
            <a:xfrm>
              <a:off x="6452615" y="2596895"/>
              <a:ext cx="5400040" cy="3416935"/>
            </a:xfrm>
            <a:custGeom>
              <a:avLst/>
              <a:gdLst/>
              <a:ahLst/>
              <a:cxnLst/>
              <a:rect l="l" t="t" r="r" b="b"/>
              <a:pathLst>
                <a:path w="5400040" h="3416935">
                  <a:moveTo>
                    <a:pt x="5399532" y="0"/>
                  </a:moveTo>
                  <a:lnTo>
                    <a:pt x="0" y="0"/>
                  </a:lnTo>
                  <a:lnTo>
                    <a:pt x="0" y="3416808"/>
                  </a:lnTo>
                  <a:lnTo>
                    <a:pt x="5399532" y="3416808"/>
                  </a:lnTo>
                  <a:lnTo>
                    <a:pt x="539953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452615" y="2596895"/>
              <a:ext cx="5400040" cy="3416935"/>
            </a:xfrm>
            <a:custGeom>
              <a:avLst/>
              <a:gdLst/>
              <a:ahLst/>
              <a:cxnLst/>
              <a:rect l="l" t="t" r="r" b="b"/>
              <a:pathLst>
                <a:path w="5400040" h="3416935">
                  <a:moveTo>
                    <a:pt x="0" y="3416808"/>
                  </a:moveTo>
                  <a:lnTo>
                    <a:pt x="5399532" y="3416808"/>
                  </a:lnTo>
                  <a:lnTo>
                    <a:pt x="5399532" y="0"/>
                  </a:lnTo>
                  <a:lnTo>
                    <a:pt x="0" y="0"/>
                  </a:lnTo>
                  <a:lnTo>
                    <a:pt x="0" y="3416808"/>
                  </a:lnTo>
                  <a:close/>
                </a:path>
              </a:pathLst>
            </a:custGeom>
            <a:ln w="9525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988885" y="2601277"/>
            <a:ext cx="5409565" cy="3425190"/>
            <a:chOff x="988885" y="2601277"/>
            <a:chExt cx="5409565" cy="3425190"/>
          </a:xfrm>
        </p:grpSpPr>
        <p:sp>
          <p:nvSpPr>
            <p:cNvPr id="6" name="object 6"/>
            <p:cNvSpPr/>
            <p:nvPr/>
          </p:nvSpPr>
          <p:spPr>
            <a:xfrm>
              <a:off x="993647" y="2606039"/>
              <a:ext cx="5400040" cy="3415665"/>
            </a:xfrm>
            <a:custGeom>
              <a:avLst/>
              <a:gdLst/>
              <a:ahLst/>
              <a:cxnLst/>
              <a:rect l="l" t="t" r="r" b="b"/>
              <a:pathLst>
                <a:path w="5400040" h="3415665">
                  <a:moveTo>
                    <a:pt x="5399532" y="0"/>
                  </a:moveTo>
                  <a:lnTo>
                    <a:pt x="0" y="0"/>
                  </a:lnTo>
                  <a:lnTo>
                    <a:pt x="0" y="3415284"/>
                  </a:lnTo>
                  <a:lnTo>
                    <a:pt x="5399532" y="3415284"/>
                  </a:lnTo>
                  <a:lnTo>
                    <a:pt x="539953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993647" y="2606039"/>
              <a:ext cx="5400040" cy="3415665"/>
            </a:xfrm>
            <a:custGeom>
              <a:avLst/>
              <a:gdLst/>
              <a:ahLst/>
              <a:cxnLst/>
              <a:rect l="l" t="t" r="r" b="b"/>
              <a:pathLst>
                <a:path w="5400040" h="3415665">
                  <a:moveTo>
                    <a:pt x="0" y="3415284"/>
                  </a:moveTo>
                  <a:lnTo>
                    <a:pt x="5399532" y="3415284"/>
                  </a:lnTo>
                  <a:lnTo>
                    <a:pt x="5399532" y="0"/>
                  </a:lnTo>
                  <a:lnTo>
                    <a:pt x="0" y="0"/>
                  </a:lnTo>
                  <a:lnTo>
                    <a:pt x="0" y="3415284"/>
                  </a:lnTo>
                  <a:close/>
                </a:path>
              </a:pathLst>
            </a:custGeom>
            <a:ln w="9525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848969" y="1299463"/>
            <a:ext cx="10745470" cy="16243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1300" algn="l"/>
              </a:tabLst>
            </a:pP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collection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process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gathering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available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sources.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can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be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structured,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unstructured,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or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semi-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structured.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project,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was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collected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via </a:t>
            </a: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API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Web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scrapping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Wiki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pages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relevant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data.</a:t>
            </a:r>
            <a:endParaRPr sz="22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200">
              <a:latin typeface="Microsoft Sans Serif"/>
              <a:cs typeface="Microsoft Sans Serif"/>
            </a:endParaRPr>
          </a:p>
          <a:p>
            <a:pPr marL="2317115">
              <a:lnSpc>
                <a:spcPct val="100000"/>
              </a:lnSpc>
              <a:tabLst>
                <a:tab pos="6932930" algn="l"/>
              </a:tabLst>
            </a:pPr>
            <a:r>
              <a:rPr sz="1800" b="1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SpaceX</a:t>
            </a:r>
            <a:r>
              <a:rPr sz="1800" b="1" u="sng" spc="-4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1800" b="1" u="sng" spc="-2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API</a:t>
            </a:r>
            <a:r>
              <a:rPr sz="1800" b="1" dirty="0">
                <a:latin typeface="Calibri"/>
                <a:cs typeface="Calibri"/>
              </a:rPr>
              <a:t>	</a:t>
            </a:r>
            <a:r>
              <a:rPr sz="2700" b="1" u="sng" baseline="1543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Web</a:t>
            </a:r>
            <a:r>
              <a:rPr sz="2700" b="1" u="sng" spc="-75" baseline="1543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2700" b="1" u="sng" spc="-15" baseline="1543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scraping</a:t>
            </a:r>
            <a:r>
              <a:rPr sz="2700" b="1" u="sng" spc="-112" baseline="1543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2700" b="1" u="sng" baseline="1543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data</a:t>
            </a:r>
            <a:r>
              <a:rPr sz="2700" b="1" u="sng" spc="-82" baseline="1543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2700" b="1" u="sng" baseline="1543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from</a:t>
            </a:r>
            <a:r>
              <a:rPr sz="2700" b="1" u="sng" spc="-37" baseline="1543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2700" b="1" u="sng" spc="-30" baseline="1543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Wiki</a:t>
            </a:r>
            <a:endParaRPr sz="2700" baseline="1543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231626" y="6081166"/>
            <a:ext cx="14795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20" dirty="0">
                <a:solidFill>
                  <a:srgbClr val="1C7CDB"/>
                </a:solidFill>
                <a:latin typeface="Microsoft Sans Serif"/>
                <a:cs typeface="Microsoft Sans Serif"/>
              </a:rPr>
              <a:t>7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45" dirty="0"/>
              <a:t>Data</a:t>
            </a:r>
            <a:r>
              <a:rPr spc="-175" dirty="0"/>
              <a:t> </a:t>
            </a:r>
            <a:r>
              <a:rPr spc="-80" dirty="0"/>
              <a:t>Collection</a:t>
            </a:r>
          </a:p>
        </p:txBody>
      </p:sp>
      <p:grpSp>
        <p:nvGrpSpPr>
          <p:cNvPr id="11" name="object 11"/>
          <p:cNvGrpSpPr/>
          <p:nvPr/>
        </p:nvGrpSpPr>
        <p:grpSpPr>
          <a:xfrm>
            <a:off x="1034541" y="3905758"/>
            <a:ext cx="1099820" cy="909319"/>
            <a:chOff x="1034541" y="3905758"/>
            <a:chExt cx="1099820" cy="909319"/>
          </a:xfrm>
        </p:grpSpPr>
        <p:sp>
          <p:nvSpPr>
            <p:cNvPr id="12" name="object 12"/>
            <p:cNvSpPr/>
            <p:nvPr/>
          </p:nvSpPr>
          <p:spPr>
            <a:xfrm>
              <a:off x="1040891" y="3912108"/>
              <a:ext cx="1087120" cy="896619"/>
            </a:xfrm>
            <a:custGeom>
              <a:avLst/>
              <a:gdLst/>
              <a:ahLst/>
              <a:cxnLst/>
              <a:rect l="l" t="t" r="r" b="b"/>
              <a:pathLst>
                <a:path w="1087120" h="896620">
                  <a:moveTo>
                    <a:pt x="996950" y="0"/>
                  </a:moveTo>
                  <a:lnTo>
                    <a:pt x="89611" y="0"/>
                  </a:lnTo>
                  <a:lnTo>
                    <a:pt x="54730" y="7044"/>
                  </a:lnTo>
                  <a:lnTo>
                    <a:pt x="26246" y="26257"/>
                  </a:lnTo>
                  <a:lnTo>
                    <a:pt x="7041" y="54756"/>
                  </a:lnTo>
                  <a:lnTo>
                    <a:pt x="0" y="89662"/>
                  </a:lnTo>
                  <a:lnTo>
                    <a:pt x="0" y="806450"/>
                  </a:lnTo>
                  <a:lnTo>
                    <a:pt x="7041" y="841355"/>
                  </a:lnTo>
                  <a:lnTo>
                    <a:pt x="26246" y="869854"/>
                  </a:lnTo>
                  <a:lnTo>
                    <a:pt x="54730" y="889067"/>
                  </a:lnTo>
                  <a:lnTo>
                    <a:pt x="89611" y="896112"/>
                  </a:lnTo>
                  <a:lnTo>
                    <a:pt x="996950" y="896112"/>
                  </a:lnTo>
                  <a:lnTo>
                    <a:pt x="1031855" y="889067"/>
                  </a:lnTo>
                  <a:lnTo>
                    <a:pt x="1060354" y="869854"/>
                  </a:lnTo>
                  <a:lnTo>
                    <a:pt x="1079567" y="841355"/>
                  </a:lnTo>
                  <a:lnTo>
                    <a:pt x="1086612" y="806450"/>
                  </a:lnTo>
                  <a:lnTo>
                    <a:pt x="1086612" y="89662"/>
                  </a:lnTo>
                  <a:lnTo>
                    <a:pt x="1079567" y="54756"/>
                  </a:lnTo>
                  <a:lnTo>
                    <a:pt x="1060354" y="26257"/>
                  </a:lnTo>
                  <a:lnTo>
                    <a:pt x="1031855" y="7044"/>
                  </a:lnTo>
                  <a:lnTo>
                    <a:pt x="996950" y="0"/>
                  </a:lnTo>
                  <a:close/>
                </a:path>
              </a:pathLst>
            </a:custGeom>
            <a:solidFill>
              <a:srgbClr val="FFFFFF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040891" y="3912108"/>
              <a:ext cx="1087120" cy="896619"/>
            </a:xfrm>
            <a:custGeom>
              <a:avLst/>
              <a:gdLst/>
              <a:ahLst/>
              <a:cxnLst/>
              <a:rect l="l" t="t" r="r" b="b"/>
              <a:pathLst>
                <a:path w="1087120" h="896620">
                  <a:moveTo>
                    <a:pt x="0" y="89662"/>
                  </a:moveTo>
                  <a:lnTo>
                    <a:pt x="7041" y="54756"/>
                  </a:lnTo>
                  <a:lnTo>
                    <a:pt x="26246" y="26257"/>
                  </a:lnTo>
                  <a:lnTo>
                    <a:pt x="54730" y="7044"/>
                  </a:lnTo>
                  <a:lnTo>
                    <a:pt x="89611" y="0"/>
                  </a:lnTo>
                  <a:lnTo>
                    <a:pt x="996950" y="0"/>
                  </a:lnTo>
                  <a:lnTo>
                    <a:pt x="1031855" y="7044"/>
                  </a:lnTo>
                  <a:lnTo>
                    <a:pt x="1060354" y="26257"/>
                  </a:lnTo>
                  <a:lnTo>
                    <a:pt x="1079567" y="54756"/>
                  </a:lnTo>
                  <a:lnTo>
                    <a:pt x="1086612" y="89662"/>
                  </a:lnTo>
                  <a:lnTo>
                    <a:pt x="1086612" y="806450"/>
                  </a:lnTo>
                  <a:lnTo>
                    <a:pt x="1079567" y="841355"/>
                  </a:lnTo>
                  <a:lnTo>
                    <a:pt x="1060354" y="869854"/>
                  </a:lnTo>
                  <a:lnTo>
                    <a:pt x="1031855" y="889067"/>
                  </a:lnTo>
                  <a:lnTo>
                    <a:pt x="996950" y="896112"/>
                  </a:lnTo>
                  <a:lnTo>
                    <a:pt x="89611" y="896112"/>
                  </a:lnTo>
                  <a:lnTo>
                    <a:pt x="54730" y="889067"/>
                  </a:lnTo>
                  <a:lnTo>
                    <a:pt x="26246" y="869854"/>
                  </a:lnTo>
                  <a:lnTo>
                    <a:pt x="7041" y="841355"/>
                  </a:lnTo>
                  <a:lnTo>
                    <a:pt x="0" y="806450"/>
                  </a:lnTo>
                  <a:lnTo>
                    <a:pt x="0" y="89662"/>
                  </a:lnTo>
                  <a:close/>
                </a:path>
              </a:pathLst>
            </a:custGeom>
            <a:ln w="12700">
              <a:solidFill>
                <a:srgbClr val="EC7C3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1082649" y="3917060"/>
            <a:ext cx="956310" cy="501650"/>
          </a:xfrm>
          <a:prstGeom prst="rect">
            <a:avLst/>
          </a:prstGeom>
        </p:spPr>
        <p:txBody>
          <a:bodyPr vert="horz" wrap="square" lIns="0" tIns="29845" rIns="0" bIns="0" rtlCol="0">
            <a:spAutoFit/>
          </a:bodyPr>
          <a:lstStyle/>
          <a:p>
            <a:pPr marL="57785" marR="5080" indent="-58419">
              <a:lnSpc>
                <a:spcPts val="1210"/>
              </a:lnSpc>
              <a:spcBef>
                <a:spcPts val="235"/>
              </a:spcBef>
              <a:buSzPct val="77272"/>
              <a:buChar char="•"/>
              <a:tabLst>
                <a:tab pos="57785" algn="l"/>
                <a:tab pos="68580" algn="l"/>
              </a:tabLst>
            </a:pPr>
            <a:r>
              <a:rPr sz="1100" dirty="0">
                <a:latin typeface="Calibri"/>
                <a:cs typeface="Calibri"/>
              </a:rPr>
              <a:t>	Request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launch </a:t>
            </a:r>
            <a:r>
              <a:rPr sz="1100" dirty="0">
                <a:latin typeface="Calibri"/>
                <a:cs typeface="Calibri"/>
              </a:rPr>
              <a:t>data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spc="-20" dirty="0">
                <a:latin typeface="Calibri"/>
                <a:cs typeface="Calibri"/>
              </a:rPr>
              <a:t>from </a:t>
            </a:r>
            <a:r>
              <a:rPr sz="1100" dirty="0">
                <a:latin typeface="Calibri"/>
                <a:cs typeface="Calibri"/>
              </a:rPr>
              <a:t>SpaceX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spc="-25" dirty="0">
                <a:latin typeface="Calibri"/>
                <a:cs typeface="Calibri"/>
              </a:rPr>
              <a:t>API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1276858" y="4609846"/>
            <a:ext cx="1438910" cy="680720"/>
            <a:chOff x="1276858" y="4609846"/>
            <a:chExt cx="1438910" cy="680720"/>
          </a:xfrm>
        </p:grpSpPr>
        <p:sp>
          <p:nvSpPr>
            <p:cNvPr id="16" name="object 16"/>
            <p:cNvSpPr/>
            <p:nvPr/>
          </p:nvSpPr>
          <p:spPr>
            <a:xfrm>
              <a:off x="1283208" y="4616196"/>
              <a:ext cx="1432560" cy="674370"/>
            </a:xfrm>
            <a:custGeom>
              <a:avLst/>
              <a:gdLst/>
              <a:ahLst/>
              <a:cxnLst/>
              <a:rect l="l" t="t" r="r" b="b"/>
              <a:pathLst>
                <a:path w="1432560" h="674370">
                  <a:moveTo>
                    <a:pt x="1432306" y="448564"/>
                  </a:moveTo>
                  <a:lnTo>
                    <a:pt x="1428242" y="383032"/>
                  </a:lnTo>
                  <a:lnTo>
                    <a:pt x="1365123" y="410337"/>
                  </a:lnTo>
                  <a:lnTo>
                    <a:pt x="1384300" y="421259"/>
                  </a:lnTo>
                  <a:lnTo>
                    <a:pt x="1356106" y="457187"/>
                  </a:lnTo>
                  <a:lnTo>
                    <a:pt x="1324991" y="490461"/>
                  </a:lnTo>
                  <a:lnTo>
                    <a:pt x="1291170" y="520915"/>
                  </a:lnTo>
                  <a:lnTo>
                    <a:pt x="1254823" y="548373"/>
                  </a:lnTo>
                  <a:lnTo>
                    <a:pt x="1216152" y="572643"/>
                  </a:lnTo>
                  <a:lnTo>
                    <a:pt x="1173429" y="594436"/>
                  </a:lnTo>
                  <a:lnTo>
                    <a:pt x="1129703" y="611987"/>
                  </a:lnTo>
                  <a:lnTo>
                    <a:pt x="1085215" y="625386"/>
                  </a:lnTo>
                  <a:lnTo>
                    <a:pt x="1040218" y="634695"/>
                  </a:lnTo>
                  <a:lnTo>
                    <a:pt x="994968" y="639978"/>
                  </a:lnTo>
                  <a:lnTo>
                    <a:pt x="949718" y="641324"/>
                  </a:lnTo>
                  <a:lnTo>
                    <a:pt x="904709" y="638797"/>
                  </a:lnTo>
                  <a:lnTo>
                    <a:pt x="860209" y="632447"/>
                  </a:lnTo>
                  <a:lnTo>
                    <a:pt x="816470" y="622363"/>
                  </a:lnTo>
                  <a:lnTo>
                    <a:pt x="773747" y="608622"/>
                  </a:lnTo>
                  <a:lnTo>
                    <a:pt x="732282" y="591273"/>
                  </a:lnTo>
                  <a:lnTo>
                    <a:pt x="692340" y="570395"/>
                  </a:lnTo>
                  <a:lnTo>
                    <a:pt x="654164" y="546049"/>
                  </a:lnTo>
                  <a:lnTo>
                    <a:pt x="618020" y="518325"/>
                  </a:lnTo>
                  <a:lnTo>
                    <a:pt x="584149" y="487273"/>
                  </a:lnTo>
                  <a:lnTo>
                    <a:pt x="552805" y="452983"/>
                  </a:lnTo>
                  <a:lnTo>
                    <a:pt x="524243" y="415505"/>
                  </a:lnTo>
                  <a:lnTo>
                    <a:pt x="504469" y="384048"/>
                  </a:lnTo>
                  <a:lnTo>
                    <a:pt x="926338" y="384048"/>
                  </a:lnTo>
                  <a:lnTo>
                    <a:pt x="941273" y="381038"/>
                  </a:lnTo>
                  <a:lnTo>
                    <a:pt x="953465" y="372833"/>
                  </a:lnTo>
                  <a:lnTo>
                    <a:pt x="961669" y="360641"/>
                  </a:lnTo>
                  <a:lnTo>
                    <a:pt x="964692" y="345694"/>
                  </a:lnTo>
                  <a:lnTo>
                    <a:pt x="964692" y="38354"/>
                  </a:lnTo>
                  <a:lnTo>
                    <a:pt x="961669" y="23418"/>
                  </a:lnTo>
                  <a:lnTo>
                    <a:pt x="953465" y="11226"/>
                  </a:lnTo>
                  <a:lnTo>
                    <a:pt x="941273" y="3022"/>
                  </a:lnTo>
                  <a:lnTo>
                    <a:pt x="926338" y="0"/>
                  </a:lnTo>
                  <a:lnTo>
                    <a:pt x="38354" y="0"/>
                  </a:lnTo>
                  <a:lnTo>
                    <a:pt x="23406" y="3022"/>
                  </a:lnTo>
                  <a:lnTo>
                    <a:pt x="11214" y="11226"/>
                  </a:lnTo>
                  <a:lnTo>
                    <a:pt x="3009" y="23418"/>
                  </a:lnTo>
                  <a:lnTo>
                    <a:pt x="0" y="38354"/>
                  </a:lnTo>
                  <a:lnTo>
                    <a:pt x="0" y="345694"/>
                  </a:lnTo>
                  <a:lnTo>
                    <a:pt x="3009" y="360641"/>
                  </a:lnTo>
                  <a:lnTo>
                    <a:pt x="11214" y="372833"/>
                  </a:lnTo>
                  <a:lnTo>
                    <a:pt x="23406" y="381038"/>
                  </a:lnTo>
                  <a:lnTo>
                    <a:pt x="38354" y="384048"/>
                  </a:lnTo>
                  <a:lnTo>
                    <a:pt x="482638" y="384048"/>
                  </a:lnTo>
                  <a:lnTo>
                    <a:pt x="469900" y="391287"/>
                  </a:lnTo>
                  <a:lnTo>
                    <a:pt x="496087" y="432981"/>
                  </a:lnTo>
                  <a:lnTo>
                    <a:pt x="525767" y="472109"/>
                  </a:lnTo>
                  <a:lnTo>
                    <a:pt x="558736" y="508469"/>
                  </a:lnTo>
                  <a:lnTo>
                    <a:pt x="594791" y="541845"/>
                  </a:lnTo>
                  <a:lnTo>
                    <a:pt x="633730" y="572008"/>
                  </a:lnTo>
                  <a:lnTo>
                    <a:pt x="674331" y="598170"/>
                  </a:lnTo>
                  <a:lnTo>
                    <a:pt x="716318" y="620407"/>
                  </a:lnTo>
                  <a:lnTo>
                    <a:pt x="759434" y="638771"/>
                  </a:lnTo>
                  <a:lnTo>
                    <a:pt x="803452" y="653288"/>
                  </a:lnTo>
                  <a:lnTo>
                    <a:pt x="848156" y="664006"/>
                  </a:lnTo>
                  <a:lnTo>
                    <a:pt x="893279" y="670953"/>
                  </a:lnTo>
                  <a:lnTo>
                    <a:pt x="938618" y="674192"/>
                  </a:lnTo>
                  <a:lnTo>
                    <a:pt x="983919" y="673747"/>
                  </a:lnTo>
                  <a:lnTo>
                    <a:pt x="1028954" y="669671"/>
                  </a:lnTo>
                  <a:lnTo>
                    <a:pt x="1073492" y="661987"/>
                  </a:lnTo>
                  <a:lnTo>
                    <a:pt x="1117295" y="650760"/>
                  </a:lnTo>
                  <a:lnTo>
                    <a:pt x="1160132" y="636003"/>
                  </a:lnTo>
                  <a:lnTo>
                    <a:pt x="1201762" y="617778"/>
                  </a:lnTo>
                  <a:lnTo>
                    <a:pt x="1241971" y="596112"/>
                  </a:lnTo>
                  <a:lnTo>
                    <a:pt x="1280502" y="571042"/>
                  </a:lnTo>
                  <a:lnTo>
                    <a:pt x="1317129" y="542632"/>
                  </a:lnTo>
                  <a:lnTo>
                    <a:pt x="1351610" y="510895"/>
                  </a:lnTo>
                  <a:lnTo>
                    <a:pt x="1383741" y="475894"/>
                  </a:lnTo>
                  <a:lnTo>
                    <a:pt x="1413256" y="437642"/>
                  </a:lnTo>
                  <a:lnTo>
                    <a:pt x="1432306" y="448564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283208" y="4616196"/>
              <a:ext cx="965200" cy="384175"/>
            </a:xfrm>
            <a:custGeom>
              <a:avLst/>
              <a:gdLst/>
              <a:ahLst/>
              <a:cxnLst/>
              <a:rect l="l" t="t" r="r" b="b"/>
              <a:pathLst>
                <a:path w="965200" h="384175">
                  <a:moveTo>
                    <a:pt x="0" y="38353"/>
                  </a:moveTo>
                  <a:lnTo>
                    <a:pt x="3010" y="23413"/>
                  </a:lnTo>
                  <a:lnTo>
                    <a:pt x="11223" y="11223"/>
                  </a:lnTo>
                  <a:lnTo>
                    <a:pt x="23413" y="3010"/>
                  </a:lnTo>
                  <a:lnTo>
                    <a:pt x="38353" y="0"/>
                  </a:lnTo>
                  <a:lnTo>
                    <a:pt x="926337" y="0"/>
                  </a:lnTo>
                  <a:lnTo>
                    <a:pt x="941278" y="3010"/>
                  </a:lnTo>
                  <a:lnTo>
                    <a:pt x="953468" y="11223"/>
                  </a:lnTo>
                  <a:lnTo>
                    <a:pt x="961681" y="23413"/>
                  </a:lnTo>
                  <a:lnTo>
                    <a:pt x="964691" y="38353"/>
                  </a:lnTo>
                  <a:lnTo>
                    <a:pt x="964691" y="345693"/>
                  </a:lnTo>
                  <a:lnTo>
                    <a:pt x="961681" y="360634"/>
                  </a:lnTo>
                  <a:lnTo>
                    <a:pt x="953468" y="372824"/>
                  </a:lnTo>
                  <a:lnTo>
                    <a:pt x="941278" y="381037"/>
                  </a:lnTo>
                  <a:lnTo>
                    <a:pt x="926337" y="384047"/>
                  </a:lnTo>
                  <a:lnTo>
                    <a:pt x="38353" y="384047"/>
                  </a:lnTo>
                  <a:lnTo>
                    <a:pt x="23413" y="381037"/>
                  </a:lnTo>
                  <a:lnTo>
                    <a:pt x="11223" y="372824"/>
                  </a:lnTo>
                  <a:lnTo>
                    <a:pt x="3010" y="360634"/>
                  </a:lnTo>
                  <a:lnTo>
                    <a:pt x="0" y="345693"/>
                  </a:lnTo>
                  <a:lnTo>
                    <a:pt x="0" y="38353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1436877" y="4694885"/>
            <a:ext cx="669290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API</a:t>
            </a:r>
            <a:r>
              <a:rPr sz="11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Calibri"/>
                <a:cs typeface="Calibri"/>
              </a:rPr>
              <a:t>request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2400045" y="3394657"/>
            <a:ext cx="1802130" cy="1420495"/>
            <a:chOff x="2400045" y="3394657"/>
            <a:chExt cx="1802130" cy="1420495"/>
          </a:xfrm>
        </p:grpSpPr>
        <p:sp>
          <p:nvSpPr>
            <p:cNvPr id="20" name="object 20"/>
            <p:cNvSpPr/>
            <p:nvPr/>
          </p:nvSpPr>
          <p:spPr>
            <a:xfrm>
              <a:off x="2406395" y="3912107"/>
              <a:ext cx="1087120" cy="896619"/>
            </a:xfrm>
            <a:custGeom>
              <a:avLst/>
              <a:gdLst/>
              <a:ahLst/>
              <a:cxnLst/>
              <a:rect l="l" t="t" r="r" b="b"/>
              <a:pathLst>
                <a:path w="1087120" h="896620">
                  <a:moveTo>
                    <a:pt x="996950" y="0"/>
                  </a:moveTo>
                  <a:lnTo>
                    <a:pt x="89662" y="0"/>
                  </a:lnTo>
                  <a:lnTo>
                    <a:pt x="54756" y="7044"/>
                  </a:lnTo>
                  <a:lnTo>
                    <a:pt x="26257" y="26257"/>
                  </a:lnTo>
                  <a:lnTo>
                    <a:pt x="7044" y="54756"/>
                  </a:lnTo>
                  <a:lnTo>
                    <a:pt x="0" y="89662"/>
                  </a:lnTo>
                  <a:lnTo>
                    <a:pt x="0" y="806450"/>
                  </a:lnTo>
                  <a:lnTo>
                    <a:pt x="7044" y="841355"/>
                  </a:lnTo>
                  <a:lnTo>
                    <a:pt x="26257" y="869854"/>
                  </a:lnTo>
                  <a:lnTo>
                    <a:pt x="54756" y="889067"/>
                  </a:lnTo>
                  <a:lnTo>
                    <a:pt x="89662" y="896112"/>
                  </a:lnTo>
                  <a:lnTo>
                    <a:pt x="996950" y="896112"/>
                  </a:lnTo>
                  <a:lnTo>
                    <a:pt x="1031855" y="889067"/>
                  </a:lnTo>
                  <a:lnTo>
                    <a:pt x="1060354" y="869854"/>
                  </a:lnTo>
                  <a:lnTo>
                    <a:pt x="1079567" y="841355"/>
                  </a:lnTo>
                  <a:lnTo>
                    <a:pt x="1086612" y="806450"/>
                  </a:lnTo>
                  <a:lnTo>
                    <a:pt x="1086612" y="89662"/>
                  </a:lnTo>
                  <a:lnTo>
                    <a:pt x="1079567" y="54756"/>
                  </a:lnTo>
                  <a:lnTo>
                    <a:pt x="1060354" y="26257"/>
                  </a:lnTo>
                  <a:lnTo>
                    <a:pt x="1031855" y="7044"/>
                  </a:lnTo>
                  <a:lnTo>
                    <a:pt x="996950" y="0"/>
                  </a:lnTo>
                  <a:close/>
                </a:path>
              </a:pathLst>
            </a:custGeom>
            <a:solidFill>
              <a:srgbClr val="FFFFFF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2406395" y="3912107"/>
              <a:ext cx="1087120" cy="896619"/>
            </a:xfrm>
            <a:custGeom>
              <a:avLst/>
              <a:gdLst/>
              <a:ahLst/>
              <a:cxnLst/>
              <a:rect l="l" t="t" r="r" b="b"/>
              <a:pathLst>
                <a:path w="1087120" h="896620">
                  <a:moveTo>
                    <a:pt x="0" y="89662"/>
                  </a:moveTo>
                  <a:lnTo>
                    <a:pt x="7044" y="54756"/>
                  </a:lnTo>
                  <a:lnTo>
                    <a:pt x="26257" y="26257"/>
                  </a:lnTo>
                  <a:lnTo>
                    <a:pt x="54756" y="7044"/>
                  </a:lnTo>
                  <a:lnTo>
                    <a:pt x="89662" y="0"/>
                  </a:lnTo>
                  <a:lnTo>
                    <a:pt x="996950" y="0"/>
                  </a:lnTo>
                  <a:lnTo>
                    <a:pt x="1031855" y="7044"/>
                  </a:lnTo>
                  <a:lnTo>
                    <a:pt x="1060354" y="26257"/>
                  </a:lnTo>
                  <a:lnTo>
                    <a:pt x="1079567" y="54756"/>
                  </a:lnTo>
                  <a:lnTo>
                    <a:pt x="1086612" y="89662"/>
                  </a:lnTo>
                  <a:lnTo>
                    <a:pt x="1086612" y="806450"/>
                  </a:lnTo>
                  <a:lnTo>
                    <a:pt x="1079567" y="841355"/>
                  </a:lnTo>
                  <a:lnTo>
                    <a:pt x="1060354" y="869854"/>
                  </a:lnTo>
                  <a:lnTo>
                    <a:pt x="1031855" y="889067"/>
                  </a:lnTo>
                  <a:lnTo>
                    <a:pt x="996950" y="896112"/>
                  </a:lnTo>
                  <a:lnTo>
                    <a:pt x="89662" y="896112"/>
                  </a:lnTo>
                  <a:lnTo>
                    <a:pt x="54756" y="889067"/>
                  </a:lnTo>
                  <a:lnTo>
                    <a:pt x="26257" y="869854"/>
                  </a:lnTo>
                  <a:lnTo>
                    <a:pt x="7044" y="841355"/>
                  </a:lnTo>
                  <a:lnTo>
                    <a:pt x="0" y="806450"/>
                  </a:lnTo>
                  <a:lnTo>
                    <a:pt x="0" y="89662"/>
                  </a:lnTo>
                  <a:close/>
                </a:path>
              </a:pathLst>
            </a:custGeom>
            <a:ln w="12700">
              <a:solidFill>
                <a:srgbClr val="A4A4A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2647188" y="3394658"/>
              <a:ext cx="1555115" cy="709930"/>
            </a:xfrm>
            <a:custGeom>
              <a:avLst/>
              <a:gdLst/>
              <a:ahLst/>
              <a:cxnLst/>
              <a:rect l="l" t="t" r="r" b="b"/>
              <a:pathLst>
                <a:path w="1555114" h="709929">
                  <a:moveTo>
                    <a:pt x="1554607" y="260781"/>
                  </a:moveTo>
                  <a:lnTo>
                    <a:pt x="1535430" y="271703"/>
                  </a:lnTo>
                  <a:lnTo>
                    <a:pt x="1507159" y="233832"/>
                  </a:lnTo>
                  <a:lnTo>
                    <a:pt x="1476197" y="198285"/>
                  </a:lnTo>
                  <a:lnTo>
                    <a:pt x="1442681" y="165188"/>
                  </a:lnTo>
                  <a:lnTo>
                    <a:pt x="1406779" y="134696"/>
                  </a:lnTo>
                  <a:lnTo>
                    <a:pt x="1368640" y="106959"/>
                  </a:lnTo>
                  <a:lnTo>
                    <a:pt x="1328420" y="82092"/>
                  </a:lnTo>
                  <a:lnTo>
                    <a:pt x="1286764" y="60426"/>
                  </a:lnTo>
                  <a:lnTo>
                    <a:pt x="1244269" y="42151"/>
                  </a:lnTo>
                  <a:lnTo>
                    <a:pt x="1201102" y="27216"/>
                  </a:lnTo>
                  <a:lnTo>
                    <a:pt x="1157414" y="15582"/>
                  </a:lnTo>
                  <a:lnTo>
                    <a:pt x="1113370" y="7188"/>
                  </a:lnTo>
                  <a:lnTo>
                    <a:pt x="1069136" y="2019"/>
                  </a:lnTo>
                  <a:lnTo>
                    <a:pt x="1024890" y="0"/>
                  </a:lnTo>
                  <a:lnTo>
                    <a:pt x="980782" y="1104"/>
                  </a:lnTo>
                  <a:lnTo>
                    <a:pt x="936993" y="5283"/>
                  </a:lnTo>
                  <a:lnTo>
                    <a:pt x="893673" y="12484"/>
                  </a:lnTo>
                  <a:lnTo>
                    <a:pt x="851001" y="22656"/>
                  </a:lnTo>
                  <a:lnTo>
                    <a:pt x="809142" y="35775"/>
                  </a:lnTo>
                  <a:lnTo>
                    <a:pt x="768248" y="51777"/>
                  </a:lnTo>
                  <a:lnTo>
                    <a:pt x="728497" y="70624"/>
                  </a:lnTo>
                  <a:lnTo>
                    <a:pt x="690054" y="92278"/>
                  </a:lnTo>
                  <a:lnTo>
                    <a:pt x="653084" y="116674"/>
                  </a:lnTo>
                  <a:lnTo>
                    <a:pt x="617753" y="143776"/>
                  </a:lnTo>
                  <a:lnTo>
                    <a:pt x="584212" y="173545"/>
                  </a:lnTo>
                  <a:lnTo>
                    <a:pt x="552653" y="205930"/>
                  </a:lnTo>
                  <a:lnTo>
                    <a:pt x="523214" y="240880"/>
                  </a:lnTo>
                  <a:lnTo>
                    <a:pt x="496087" y="278358"/>
                  </a:lnTo>
                  <a:lnTo>
                    <a:pt x="471424" y="318312"/>
                  </a:lnTo>
                  <a:lnTo>
                    <a:pt x="483971" y="325424"/>
                  </a:lnTo>
                  <a:lnTo>
                    <a:pt x="38354" y="325424"/>
                  </a:lnTo>
                  <a:lnTo>
                    <a:pt x="23406" y="328447"/>
                  </a:lnTo>
                  <a:lnTo>
                    <a:pt x="11214" y="336651"/>
                  </a:lnTo>
                  <a:lnTo>
                    <a:pt x="3009" y="348843"/>
                  </a:lnTo>
                  <a:lnTo>
                    <a:pt x="0" y="363778"/>
                  </a:lnTo>
                  <a:lnTo>
                    <a:pt x="0" y="671118"/>
                  </a:lnTo>
                  <a:lnTo>
                    <a:pt x="3009" y="686066"/>
                  </a:lnTo>
                  <a:lnTo>
                    <a:pt x="11214" y="698258"/>
                  </a:lnTo>
                  <a:lnTo>
                    <a:pt x="23406" y="706462"/>
                  </a:lnTo>
                  <a:lnTo>
                    <a:pt x="38354" y="709472"/>
                  </a:lnTo>
                  <a:lnTo>
                    <a:pt x="927862" y="709472"/>
                  </a:lnTo>
                  <a:lnTo>
                    <a:pt x="942797" y="706462"/>
                  </a:lnTo>
                  <a:lnTo>
                    <a:pt x="954989" y="698258"/>
                  </a:lnTo>
                  <a:lnTo>
                    <a:pt x="963193" y="686066"/>
                  </a:lnTo>
                  <a:lnTo>
                    <a:pt x="966216" y="671118"/>
                  </a:lnTo>
                  <a:lnTo>
                    <a:pt x="966216" y="363778"/>
                  </a:lnTo>
                  <a:lnTo>
                    <a:pt x="963193" y="348843"/>
                  </a:lnTo>
                  <a:lnTo>
                    <a:pt x="954989" y="336651"/>
                  </a:lnTo>
                  <a:lnTo>
                    <a:pt x="942797" y="328447"/>
                  </a:lnTo>
                  <a:lnTo>
                    <a:pt x="927862" y="325424"/>
                  </a:lnTo>
                  <a:lnTo>
                    <a:pt x="505879" y="325424"/>
                  </a:lnTo>
                  <a:lnTo>
                    <a:pt x="528447" y="289585"/>
                  </a:lnTo>
                  <a:lnTo>
                    <a:pt x="560552" y="247408"/>
                  </a:lnTo>
                  <a:lnTo>
                    <a:pt x="596226" y="208292"/>
                  </a:lnTo>
                  <a:lnTo>
                    <a:pt x="635241" y="172453"/>
                  </a:lnTo>
                  <a:lnTo>
                    <a:pt x="677405" y="140131"/>
                  </a:lnTo>
                  <a:lnTo>
                    <a:pt x="718616" y="113830"/>
                  </a:lnTo>
                  <a:lnTo>
                    <a:pt x="761123" y="91287"/>
                  </a:lnTo>
                  <a:lnTo>
                    <a:pt x="804735" y="72491"/>
                  </a:lnTo>
                  <a:lnTo>
                    <a:pt x="849223" y="57404"/>
                  </a:lnTo>
                  <a:lnTo>
                    <a:pt x="894372" y="45974"/>
                  </a:lnTo>
                  <a:lnTo>
                    <a:pt x="939977" y="38163"/>
                  </a:lnTo>
                  <a:lnTo>
                    <a:pt x="985824" y="33947"/>
                  </a:lnTo>
                  <a:lnTo>
                    <a:pt x="1031697" y="33274"/>
                  </a:lnTo>
                  <a:lnTo>
                    <a:pt x="1077391" y="36118"/>
                  </a:lnTo>
                  <a:lnTo>
                    <a:pt x="1122680" y="42430"/>
                  </a:lnTo>
                  <a:lnTo>
                    <a:pt x="1167345" y="52171"/>
                  </a:lnTo>
                  <a:lnTo>
                    <a:pt x="1211199" y="65316"/>
                  </a:lnTo>
                  <a:lnTo>
                    <a:pt x="1253998" y="81813"/>
                  </a:lnTo>
                  <a:lnTo>
                    <a:pt x="1295552" y="101625"/>
                  </a:lnTo>
                  <a:lnTo>
                    <a:pt x="1335633" y="124726"/>
                  </a:lnTo>
                  <a:lnTo>
                    <a:pt x="1374038" y="151066"/>
                  </a:lnTo>
                  <a:lnTo>
                    <a:pt x="1410550" y="180606"/>
                  </a:lnTo>
                  <a:lnTo>
                    <a:pt x="1444955" y="213321"/>
                  </a:lnTo>
                  <a:lnTo>
                    <a:pt x="1477048" y="249161"/>
                  </a:lnTo>
                  <a:lnTo>
                    <a:pt x="1506601" y="288086"/>
                  </a:lnTo>
                  <a:lnTo>
                    <a:pt x="1487424" y="299008"/>
                  </a:lnTo>
                  <a:lnTo>
                    <a:pt x="1550289" y="326440"/>
                  </a:lnTo>
                  <a:lnTo>
                    <a:pt x="1554607" y="260781"/>
                  </a:lnTo>
                  <a:close/>
                </a:path>
              </a:pathLst>
            </a:custGeom>
            <a:solidFill>
              <a:srgbClr val="A4A4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647187" y="3720083"/>
              <a:ext cx="966469" cy="384175"/>
            </a:xfrm>
            <a:custGeom>
              <a:avLst/>
              <a:gdLst/>
              <a:ahLst/>
              <a:cxnLst/>
              <a:rect l="l" t="t" r="r" b="b"/>
              <a:pathLst>
                <a:path w="966470" h="384175">
                  <a:moveTo>
                    <a:pt x="0" y="38354"/>
                  </a:moveTo>
                  <a:lnTo>
                    <a:pt x="3010" y="23413"/>
                  </a:lnTo>
                  <a:lnTo>
                    <a:pt x="11223" y="11223"/>
                  </a:lnTo>
                  <a:lnTo>
                    <a:pt x="23413" y="3010"/>
                  </a:lnTo>
                  <a:lnTo>
                    <a:pt x="38354" y="0"/>
                  </a:lnTo>
                  <a:lnTo>
                    <a:pt x="927862" y="0"/>
                  </a:lnTo>
                  <a:lnTo>
                    <a:pt x="942802" y="3010"/>
                  </a:lnTo>
                  <a:lnTo>
                    <a:pt x="954992" y="11223"/>
                  </a:lnTo>
                  <a:lnTo>
                    <a:pt x="963205" y="23413"/>
                  </a:lnTo>
                  <a:lnTo>
                    <a:pt x="966215" y="38354"/>
                  </a:lnTo>
                  <a:lnTo>
                    <a:pt x="966215" y="345694"/>
                  </a:lnTo>
                  <a:lnTo>
                    <a:pt x="963205" y="360634"/>
                  </a:lnTo>
                  <a:lnTo>
                    <a:pt x="954992" y="372824"/>
                  </a:lnTo>
                  <a:lnTo>
                    <a:pt x="942802" y="381037"/>
                  </a:lnTo>
                  <a:lnTo>
                    <a:pt x="927862" y="384048"/>
                  </a:lnTo>
                  <a:lnTo>
                    <a:pt x="38354" y="384048"/>
                  </a:lnTo>
                  <a:lnTo>
                    <a:pt x="23413" y="381037"/>
                  </a:lnTo>
                  <a:lnTo>
                    <a:pt x="11223" y="372824"/>
                  </a:lnTo>
                  <a:lnTo>
                    <a:pt x="3010" y="360634"/>
                  </a:lnTo>
                  <a:lnTo>
                    <a:pt x="0" y="345694"/>
                  </a:lnTo>
                  <a:lnTo>
                    <a:pt x="0" y="38354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2448179" y="3721989"/>
            <a:ext cx="955040" cy="1041400"/>
          </a:xfrm>
          <a:prstGeom prst="rect">
            <a:avLst/>
          </a:prstGeom>
        </p:spPr>
        <p:txBody>
          <a:bodyPr vert="horz" wrap="square" lIns="0" tIns="29845" rIns="0" bIns="0" rtlCol="0">
            <a:spAutoFit/>
          </a:bodyPr>
          <a:lstStyle/>
          <a:p>
            <a:pPr marL="422275" marR="5080" indent="7620">
              <a:lnSpc>
                <a:spcPts val="1210"/>
              </a:lnSpc>
              <a:spcBef>
                <a:spcPts val="235"/>
              </a:spcBef>
            </a:pP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Read</a:t>
            </a:r>
            <a:r>
              <a:rPr sz="11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spc="-25" dirty="0">
                <a:solidFill>
                  <a:srgbClr val="FFFFFF"/>
                </a:solidFill>
                <a:latin typeface="Calibri"/>
                <a:cs typeface="Calibri"/>
              </a:rPr>
              <a:t>API </a:t>
            </a:r>
            <a:r>
              <a:rPr sz="1100" spc="-10" dirty="0">
                <a:solidFill>
                  <a:srgbClr val="FFFFFF"/>
                </a:solidFill>
                <a:latin typeface="Calibri"/>
                <a:cs typeface="Calibri"/>
              </a:rPr>
              <a:t>response</a:t>
            </a:r>
            <a:endParaRPr sz="1100">
              <a:latin typeface="Calibri"/>
              <a:cs typeface="Calibri"/>
            </a:endParaRPr>
          </a:p>
          <a:p>
            <a:pPr marL="57785" marR="126364" indent="-58419">
              <a:lnSpc>
                <a:spcPct val="91600"/>
              </a:lnSpc>
              <a:spcBef>
                <a:spcPts val="605"/>
              </a:spcBef>
              <a:buSzPct val="77272"/>
              <a:buChar char="•"/>
              <a:tabLst>
                <a:tab pos="57785" algn="l"/>
                <a:tab pos="69215" algn="l"/>
              </a:tabLst>
            </a:pPr>
            <a:r>
              <a:rPr sz="1100" dirty="0">
                <a:latin typeface="Calibri"/>
                <a:cs typeface="Calibri"/>
              </a:rPr>
              <a:t>	Read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.json </a:t>
            </a:r>
            <a:r>
              <a:rPr sz="1100" dirty="0">
                <a:latin typeface="Calibri"/>
                <a:cs typeface="Calibri"/>
              </a:rPr>
              <a:t>response</a:t>
            </a:r>
            <a:r>
              <a:rPr sz="1100" spc="-45" dirty="0">
                <a:latin typeface="Calibri"/>
                <a:cs typeface="Calibri"/>
              </a:rPr>
              <a:t> </a:t>
            </a:r>
            <a:r>
              <a:rPr sz="1100" spc="-25" dirty="0">
                <a:latin typeface="Calibri"/>
                <a:cs typeface="Calibri"/>
              </a:rPr>
              <a:t>and </a:t>
            </a:r>
            <a:r>
              <a:rPr sz="1100" dirty="0">
                <a:latin typeface="Calibri"/>
                <a:cs typeface="Calibri"/>
              </a:rPr>
              <a:t>convert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to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spc="-50" dirty="0">
                <a:latin typeface="Calibri"/>
                <a:cs typeface="Calibri"/>
              </a:rPr>
              <a:t>a</a:t>
            </a:r>
            <a:r>
              <a:rPr sz="1100" spc="-10" dirty="0">
                <a:latin typeface="Calibri"/>
                <a:cs typeface="Calibri"/>
              </a:rPr>
              <a:t> Dataframe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3765550" y="3905758"/>
            <a:ext cx="1681480" cy="1384935"/>
            <a:chOff x="3765550" y="3905758"/>
            <a:chExt cx="1681480" cy="1384935"/>
          </a:xfrm>
        </p:grpSpPr>
        <p:sp>
          <p:nvSpPr>
            <p:cNvPr id="26" name="object 26"/>
            <p:cNvSpPr/>
            <p:nvPr/>
          </p:nvSpPr>
          <p:spPr>
            <a:xfrm>
              <a:off x="3771900" y="3912108"/>
              <a:ext cx="1087120" cy="896619"/>
            </a:xfrm>
            <a:custGeom>
              <a:avLst/>
              <a:gdLst/>
              <a:ahLst/>
              <a:cxnLst/>
              <a:rect l="l" t="t" r="r" b="b"/>
              <a:pathLst>
                <a:path w="1087120" h="896620">
                  <a:moveTo>
                    <a:pt x="996950" y="0"/>
                  </a:moveTo>
                  <a:lnTo>
                    <a:pt x="89662" y="0"/>
                  </a:lnTo>
                  <a:lnTo>
                    <a:pt x="54756" y="7044"/>
                  </a:lnTo>
                  <a:lnTo>
                    <a:pt x="26257" y="26257"/>
                  </a:lnTo>
                  <a:lnTo>
                    <a:pt x="7044" y="54756"/>
                  </a:lnTo>
                  <a:lnTo>
                    <a:pt x="0" y="89662"/>
                  </a:lnTo>
                  <a:lnTo>
                    <a:pt x="0" y="806450"/>
                  </a:lnTo>
                  <a:lnTo>
                    <a:pt x="7044" y="841355"/>
                  </a:lnTo>
                  <a:lnTo>
                    <a:pt x="26257" y="869854"/>
                  </a:lnTo>
                  <a:lnTo>
                    <a:pt x="54756" y="889067"/>
                  </a:lnTo>
                  <a:lnTo>
                    <a:pt x="89662" y="896112"/>
                  </a:lnTo>
                  <a:lnTo>
                    <a:pt x="996950" y="896112"/>
                  </a:lnTo>
                  <a:lnTo>
                    <a:pt x="1031855" y="889067"/>
                  </a:lnTo>
                  <a:lnTo>
                    <a:pt x="1060354" y="869854"/>
                  </a:lnTo>
                  <a:lnTo>
                    <a:pt x="1079567" y="841355"/>
                  </a:lnTo>
                  <a:lnTo>
                    <a:pt x="1086612" y="806450"/>
                  </a:lnTo>
                  <a:lnTo>
                    <a:pt x="1086612" y="89662"/>
                  </a:lnTo>
                  <a:lnTo>
                    <a:pt x="1079567" y="54756"/>
                  </a:lnTo>
                  <a:lnTo>
                    <a:pt x="1060354" y="26257"/>
                  </a:lnTo>
                  <a:lnTo>
                    <a:pt x="1031855" y="7044"/>
                  </a:lnTo>
                  <a:lnTo>
                    <a:pt x="996950" y="0"/>
                  </a:lnTo>
                  <a:close/>
                </a:path>
              </a:pathLst>
            </a:custGeom>
            <a:solidFill>
              <a:srgbClr val="FFFFFF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3771900" y="3912108"/>
              <a:ext cx="1087120" cy="896619"/>
            </a:xfrm>
            <a:custGeom>
              <a:avLst/>
              <a:gdLst/>
              <a:ahLst/>
              <a:cxnLst/>
              <a:rect l="l" t="t" r="r" b="b"/>
              <a:pathLst>
                <a:path w="1087120" h="896620">
                  <a:moveTo>
                    <a:pt x="0" y="89662"/>
                  </a:moveTo>
                  <a:lnTo>
                    <a:pt x="7044" y="54756"/>
                  </a:lnTo>
                  <a:lnTo>
                    <a:pt x="26257" y="26257"/>
                  </a:lnTo>
                  <a:lnTo>
                    <a:pt x="54756" y="7044"/>
                  </a:lnTo>
                  <a:lnTo>
                    <a:pt x="89662" y="0"/>
                  </a:lnTo>
                  <a:lnTo>
                    <a:pt x="996950" y="0"/>
                  </a:lnTo>
                  <a:lnTo>
                    <a:pt x="1031855" y="7044"/>
                  </a:lnTo>
                  <a:lnTo>
                    <a:pt x="1060354" y="26257"/>
                  </a:lnTo>
                  <a:lnTo>
                    <a:pt x="1079567" y="54756"/>
                  </a:lnTo>
                  <a:lnTo>
                    <a:pt x="1086612" y="89662"/>
                  </a:lnTo>
                  <a:lnTo>
                    <a:pt x="1086612" y="806450"/>
                  </a:lnTo>
                  <a:lnTo>
                    <a:pt x="1079567" y="841355"/>
                  </a:lnTo>
                  <a:lnTo>
                    <a:pt x="1060354" y="869854"/>
                  </a:lnTo>
                  <a:lnTo>
                    <a:pt x="1031855" y="889067"/>
                  </a:lnTo>
                  <a:lnTo>
                    <a:pt x="996950" y="896112"/>
                  </a:lnTo>
                  <a:lnTo>
                    <a:pt x="89662" y="896112"/>
                  </a:lnTo>
                  <a:lnTo>
                    <a:pt x="54756" y="889067"/>
                  </a:lnTo>
                  <a:lnTo>
                    <a:pt x="26257" y="869854"/>
                  </a:lnTo>
                  <a:lnTo>
                    <a:pt x="7044" y="841355"/>
                  </a:lnTo>
                  <a:lnTo>
                    <a:pt x="0" y="806450"/>
                  </a:lnTo>
                  <a:lnTo>
                    <a:pt x="0" y="89662"/>
                  </a:lnTo>
                  <a:close/>
                </a:path>
              </a:pathLst>
            </a:custGeom>
            <a:ln w="1270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4012692" y="4616195"/>
              <a:ext cx="1433830" cy="674370"/>
            </a:xfrm>
            <a:custGeom>
              <a:avLst/>
              <a:gdLst/>
              <a:ahLst/>
              <a:cxnLst/>
              <a:rect l="l" t="t" r="r" b="b"/>
              <a:pathLst>
                <a:path w="1433829" h="674370">
                  <a:moveTo>
                    <a:pt x="1433830" y="448564"/>
                  </a:moveTo>
                  <a:lnTo>
                    <a:pt x="1429766" y="383032"/>
                  </a:lnTo>
                  <a:lnTo>
                    <a:pt x="1366647" y="410337"/>
                  </a:lnTo>
                  <a:lnTo>
                    <a:pt x="1385824" y="421259"/>
                  </a:lnTo>
                  <a:lnTo>
                    <a:pt x="1357630" y="457187"/>
                  </a:lnTo>
                  <a:lnTo>
                    <a:pt x="1326515" y="490461"/>
                  </a:lnTo>
                  <a:lnTo>
                    <a:pt x="1292694" y="520915"/>
                  </a:lnTo>
                  <a:lnTo>
                    <a:pt x="1256347" y="548373"/>
                  </a:lnTo>
                  <a:lnTo>
                    <a:pt x="1217676" y="572643"/>
                  </a:lnTo>
                  <a:lnTo>
                    <a:pt x="1174953" y="594436"/>
                  </a:lnTo>
                  <a:lnTo>
                    <a:pt x="1131227" y="611987"/>
                  </a:lnTo>
                  <a:lnTo>
                    <a:pt x="1086739" y="625386"/>
                  </a:lnTo>
                  <a:lnTo>
                    <a:pt x="1041742" y="634695"/>
                  </a:lnTo>
                  <a:lnTo>
                    <a:pt x="996492" y="639978"/>
                  </a:lnTo>
                  <a:lnTo>
                    <a:pt x="951242" y="641324"/>
                  </a:lnTo>
                  <a:lnTo>
                    <a:pt x="906233" y="638797"/>
                  </a:lnTo>
                  <a:lnTo>
                    <a:pt x="861733" y="632447"/>
                  </a:lnTo>
                  <a:lnTo>
                    <a:pt x="817994" y="622363"/>
                  </a:lnTo>
                  <a:lnTo>
                    <a:pt x="775271" y="608622"/>
                  </a:lnTo>
                  <a:lnTo>
                    <a:pt x="733806" y="591273"/>
                  </a:lnTo>
                  <a:lnTo>
                    <a:pt x="693864" y="570395"/>
                  </a:lnTo>
                  <a:lnTo>
                    <a:pt x="655688" y="546049"/>
                  </a:lnTo>
                  <a:lnTo>
                    <a:pt x="619544" y="518325"/>
                  </a:lnTo>
                  <a:lnTo>
                    <a:pt x="585673" y="487273"/>
                  </a:lnTo>
                  <a:lnTo>
                    <a:pt x="554329" y="452983"/>
                  </a:lnTo>
                  <a:lnTo>
                    <a:pt x="525767" y="415505"/>
                  </a:lnTo>
                  <a:lnTo>
                    <a:pt x="505993" y="384048"/>
                  </a:lnTo>
                  <a:lnTo>
                    <a:pt x="927862" y="384048"/>
                  </a:lnTo>
                  <a:lnTo>
                    <a:pt x="942797" y="381038"/>
                  </a:lnTo>
                  <a:lnTo>
                    <a:pt x="954989" y="372833"/>
                  </a:lnTo>
                  <a:lnTo>
                    <a:pt x="963193" y="360641"/>
                  </a:lnTo>
                  <a:lnTo>
                    <a:pt x="966216" y="345694"/>
                  </a:lnTo>
                  <a:lnTo>
                    <a:pt x="966216" y="38354"/>
                  </a:lnTo>
                  <a:lnTo>
                    <a:pt x="963193" y="23418"/>
                  </a:lnTo>
                  <a:lnTo>
                    <a:pt x="954989" y="11226"/>
                  </a:lnTo>
                  <a:lnTo>
                    <a:pt x="942797" y="3022"/>
                  </a:lnTo>
                  <a:lnTo>
                    <a:pt x="927862" y="0"/>
                  </a:lnTo>
                  <a:lnTo>
                    <a:pt x="38354" y="0"/>
                  </a:lnTo>
                  <a:lnTo>
                    <a:pt x="23406" y="3022"/>
                  </a:lnTo>
                  <a:lnTo>
                    <a:pt x="11214" y="11226"/>
                  </a:lnTo>
                  <a:lnTo>
                    <a:pt x="3009" y="23418"/>
                  </a:lnTo>
                  <a:lnTo>
                    <a:pt x="0" y="38354"/>
                  </a:lnTo>
                  <a:lnTo>
                    <a:pt x="0" y="345694"/>
                  </a:lnTo>
                  <a:lnTo>
                    <a:pt x="3009" y="360641"/>
                  </a:lnTo>
                  <a:lnTo>
                    <a:pt x="11214" y="372833"/>
                  </a:lnTo>
                  <a:lnTo>
                    <a:pt x="23406" y="381038"/>
                  </a:lnTo>
                  <a:lnTo>
                    <a:pt x="38354" y="384048"/>
                  </a:lnTo>
                  <a:lnTo>
                    <a:pt x="484162" y="384048"/>
                  </a:lnTo>
                  <a:lnTo>
                    <a:pt x="471424" y="391287"/>
                  </a:lnTo>
                  <a:lnTo>
                    <a:pt x="497611" y="432981"/>
                  </a:lnTo>
                  <a:lnTo>
                    <a:pt x="527291" y="472109"/>
                  </a:lnTo>
                  <a:lnTo>
                    <a:pt x="560260" y="508469"/>
                  </a:lnTo>
                  <a:lnTo>
                    <a:pt x="596315" y="541845"/>
                  </a:lnTo>
                  <a:lnTo>
                    <a:pt x="635254" y="572008"/>
                  </a:lnTo>
                  <a:lnTo>
                    <a:pt x="675855" y="598170"/>
                  </a:lnTo>
                  <a:lnTo>
                    <a:pt x="717842" y="620407"/>
                  </a:lnTo>
                  <a:lnTo>
                    <a:pt x="760958" y="638771"/>
                  </a:lnTo>
                  <a:lnTo>
                    <a:pt x="804976" y="653288"/>
                  </a:lnTo>
                  <a:lnTo>
                    <a:pt x="849680" y="664006"/>
                  </a:lnTo>
                  <a:lnTo>
                    <a:pt x="894803" y="670953"/>
                  </a:lnTo>
                  <a:lnTo>
                    <a:pt x="940142" y="674192"/>
                  </a:lnTo>
                  <a:lnTo>
                    <a:pt x="985443" y="673747"/>
                  </a:lnTo>
                  <a:lnTo>
                    <a:pt x="1030478" y="669671"/>
                  </a:lnTo>
                  <a:lnTo>
                    <a:pt x="1075016" y="661987"/>
                  </a:lnTo>
                  <a:lnTo>
                    <a:pt x="1118819" y="650760"/>
                  </a:lnTo>
                  <a:lnTo>
                    <a:pt x="1161656" y="636003"/>
                  </a:lnTo>
                  <a:lnTo>
                    <a:pt x="1203286" y="617778"/>
                  </a:lnTo>
                  <a:lnTo>
                    <a:pt x="1243495" y="596112"/>
                  </a:lnTo>
                  <a:lnTo>
                    <a:pt x="1282026" y="571042"/>
                  </a:lnTo>
                  <a:lnTo>
                    <a:pt x="1318653" y="542632"/>
                  </a:lnTo>
                  <a:lnTo>
                    <a:pt x="1353134" y="510895"/>
                  </a:lnTo>
                  <a:lnTo>
                    <a:pt x="1385265" y="475894"/>
                  </a:lnTo>
                  <a:lnTo>
                    <a:pt x="1414780" y="437642"/>
                  </a:lnTo>
                  <a:lnTo>
                    <a:pt x="1433830" y="448564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4012691" y="4616196"/>
              <a:ext cx="966469" cy="384175"/>
            </a:xfrm>
            <a:custGeom>
              <a:avLst/>
              <a:gdLst/>
              <a:ahLst/>
              <a:cxnLst/>
              <a:rect l="l" t="t" r="r" b="b"/>
              <a:pathLst>
                <a:path w="966470" h="384175">
                  <a:moveTo>
                    <a:pt x="0" y="38353"/>
                  </a:moveTo>
                  <a:lnTo>
                    <a:pt x="3010" y="23413"/>
                  </a:lnTo>
                  <a:lnTo>
                    <a:pt x="11223" y="11223"/>
                  </a:lnTo>
                  <a:lnTo>
                    <a:pt x="23413" y="3010"/>
                  </a:lnTo>
                  <a:lnTo>
                    <a:pt x="38354" y="0"/>
                  </a:lnTo>
                  <a:lnTo>
                    <a:pt x="927862" y="0"/>
                  </a:lnTo>
                  <a:lnTo>
                    <a:pt x="942802" y="3010"/>
                  </a:lnTo>
                  <a:lnTo>
                    <a:pt x="954992" y="11223"/>
                  </a:lnTo>
                  <a:lnTo>
                    <a:pt x="963205" y="23413"/>
                  </a:lnTo>
                  <a:lnTo>
                    <a:pt x="966216" y="38353"/>
                  </a:lnTo>
                  <a:lnTo>
                    <a:pt x="966216" y="345693"/>
                  </a:lnTo>
                  <a:lnTo>
                    <a:pt x="963205" y="360634"/>
                  </a:lnTo>
                  <a:lnTo>
                    <a:pt x="954992" y="372824"/>
                  </a:lnTo>
                  <a:lnTo>
                    <a:pt x="942802" y="381037"/>
                  </a:lnTo>
                  <a:lnTo>
                    <a:pt x="927862" y="384047"/>
                  </a:lnTo>
                  <a:lnTo>
                    <a:pt x="38354" y="384047"/>
                  </a:lnTo>
                  <a:lnTo>
                    <a:pt x="23413" y="381037"/>
                  </a:lnTo>
                  <a:lnTo>
                    <a:pt x="11223" y="372824"/>
                  </a:lnTo>
                  <a:lnTo>
                    <a:pt x="3010" y="360634"/>
                  </a:lnTo>
                  <a:lnTo>
                    <a:pt x="0" y="345693"/>
                  </a:lnTo>
                  <a:lnTo>
                    <a:pt x="0" y="38353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3813683" y="3917060"/>
            <a:ext cx="1022350" cy="1049655"/>
          </a:xfrm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57785" marR="43815" indent="-58419">
              <a:lnSpc>
                <a:spcPct val="91600"/>
              </a:lnSpc>
              <a:spcBef>
                <a:spcPts val="215"/>
              </a:spcBef>
              <a:buSzPct val="77272"/>
              <a:buChar char="•"/>
              <a:tabLst>
                <a:tab pos="57785" algn="l"/>
                <a:tab pos="68580" algn="l"/>
              </a:tabLst>
            </a:pPr>
            <a:r>
              <a:rPr sz="1100" dirty="0">
                <a:latin typeface="Calibri"/>
                <a:cs typeface="Calibri"/>
              </a:rPr>
              <a:t>	Extract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relevant </a:t>
            </a:r>
            <a:r>
              <a:rPr sz="1100" dirty="0">
                <a:latin typeface="Calibri"/>
                <a:cs typeface="Calibri"/>
              </a:rPr>
              <a:t>data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fields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spc="-25" dirty="0">
                <a:latin typeface="Calibri"/>
                <a:cs typeface="Calibri"/>
              </a:rPr>
              <a:t>to </a:t>
            </a:r>
            <a:r>
              <a:rPr sz="1100" dirty="0">
                <a:latin typeface="Calibri"/>
                <a:cs typeface="Calibri"/>
              </a:rPr>
              <a:t>match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spc="-25" dirty="0">
                <a:latin typeface="Calibri"/>
                <a:cs typeface="Calibri"/>
              </a:rPr>
              <a:t>the </a:t>
            </a:r>
            <a:r>
              <a:rPr sz="1100" spc="-10" dirty="0">
                <a:latin typeface="Calibri"/>
                <a:cs typeface="Calibri"/>
              </a:rPr>
              <a:t>requirements</a:t>
            </a:r>
            <a:endParaRPr sz="1100">
              <a:latin typeface="Calibri"/>
              <a:cs typeface="Calibri"/>
            </a:endParaRPr>
          </a:p>
          <a:p>
            <a:pPr marL="403860" marR="5080" indent="-47625">
              <a:lnSpc>
                <a:spcPts val="1210"/>
              </a:lnSpc>
              <a:spcBef>
                <a:spcPts val="710"/>
              </a:spcBef>
            </a:pP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Prelim</a:t>
            </a:r>
            <a:r>
              <a:rPr sz="11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spc="-20" dirty="0">
                <a:solidFill>
                  <a:srgbClr val="FFFFFF"/>
                </a:solidFill>
                <a:latin typeface="Calibri"/>
                <a:cs typeface="Calibri"/>
              </a:rPr>
              <a:t>data </a:t>
            </a:r>
            <a:r>
              <a:rPr sz="1100" spc="-10" dirty="0">
                <a:solidFill>
                  <a:srgbClr val="FFFFFF"/>
                </a:solidFill>
                <a:latin typeface="Calibri"/>
                <a:cs typeface="Calibri"/>
              </a:rPr>
              <a:t>wrangling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5131053" y="3713734"/>
            <a:ext cx="1219835" cy="1101090"/>
            <a:chOff x="5131053" y="3713734"/>
            <a:chExt cx="1219835" cy="1101090"/>
          </a:xfrm>
        </p:grpSpPr>
        <p:sp>
          <p:nvSpPr>
            <p:cNvPr id="32" name="object 32"/>
            <p:cNvSpPr/>
            <p:nvPr/>
          </p:nvSpPr>
          <p:spPr>
            <a:xfrm>
              <a:off x="5137403" y="3912108"/>
              <a:ext cx="1087120" cy="896619"/>
            </a:xfrm>
            <a:custGeom>
              <a:avLst/>
              <a:gdLst/>
              <a:ahLst/>
              <a:cxnLst/>
              <a:rect l="l" t="t" r="r" b="b"/>
              <a:pathLst>
                <a:path w="1087120" h="896620">
                  <a:moveTo>
                    <a:pt x="996950" y="0"/>
                  </a:moveTo>
                  <a:lnTo>
                    <a:pt x="89662" y="0"/>
                  </a:lnTo>
                  <a:lnTo>
                    <a:pt x="54756" y="7044"/>
                  </a:lnTo>
                  <a:lnTo>
                    <a:pt x="26257" y="26257"/>
                  </a:lnTo>
                  <a:lnTo>
                    <a:pt x="7044" y="54756"/>
                  </a:lnTo>
                  <a:lnTo>
                    <a:pt x="0" y="89662"/>
                  </a:lnTo>
                  <a:lnTo>
                    <a:pt x="0" y="806450"/>
                  </a:lnTo>
                  <a:lnTo>
                    <a:pt x="7044" y="841355"/>
                  </a:lnTo>
                  <a:lnTo>
                    <a:pt x="26257" y="869854"/>
                  </a:lnTo>
                  <a:lnTo>
                    <a:pt x="54756" y="889067"/>
                  </a:lnTo>
                  <a:lnTo>
                    <a:pt x="89662" y="896112"/>
                  </a:lnTo>
                  <a:lnTo>
                    <a:pt x="996950" y="896112"/>
                  </a:lnTo>
                  <a:lnTo>
                    <a:pt x="1031855" y="889067"/>
                  </a:lnTo>
                  <a:lnTo>
                    <a:pt x="1060354" y="869854"/>
                  </a:lnTo>
                  <a:lnTo>
                    <a:pt x="1079567" y="841355"/>
                  </a:lnTo>
                  <a:lnTo>
                    <a:pt x="1086612" y="806450"/>
                  </a:lnTo>
                  <a:lnTo>
                    <a:pt x="1086612" y="89662"/>
                  </a:lnTo>
                  <a:lnTo>
                    <a:pt x="1079567" y="54756"/>
                  </a:lnTo>
                  <a:lnTo>
                    <a:pt x="1060354" y="26257"/>
                  </a:lnTo>
                  <a:lnTo>
                    <a:pt x="1031855" y="7044"/>
                  </a:lnTo>
                  <a:lnTo>
                    <a:pt x="996950" y="0"/>
                  </a:lnTo>
                  <a:close/>
                </a:path>
              </a:pathLst>
            </a:custGeom>
            <a:solidFill>
              <a:srgbClr val="FFFFFF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5137403" y="3912108"/>
              <a:ext cx="1087120" cy="896619"/>
            </a:xfrm>
            <a:custGeom>
              <a:avLst/>
              <a:gdLst/>
              <a:ahLst/>
              <a:cxnLst/>
              <a:rect l="l" t="t" r="r" b="b"/>
              <a:pathLst>
                <a:path w="1087120" h="896620">
                  <a:moveTo>
                    <a:pt x="0" y="89662"/>
                  </a:moveTo>
                  <a:lnTo>
                    <a:pt x="7044" y="54756"/>
                  </a:lnTo>
                  <a:lnTo>
                    <a:pt x="26257" y="26257"/>
                  </a:lnTo>
                  <a:lnTo>
                    <a:pt x="54756" y="7044"/>
                  </a:lnTo>
                  <a:lnTo>
                    <a:pt x="89662" y="0"/>
                  </a:lnTo>
                  <a:lnTo>
                    <a:pt x="996950" y="0"/>
                  </a:lnTo>
                  <a:lnTo>
                    <a:pt x="1031855" y="7044"/>
                  </a:lnTo>
                  <a:lnTo>
                    <a:pt x="1060354" y="26257"/>
                  </a:lnTo>
                  <a:lnTo>
                    <a:pt x="1079567" y="54756"/>
                  </a:lnTo>
                  <a:lnTo>
                    <a:pt x="1086612" y="89662"/>
                  </a:lnTo>
                  <a:lnTo>
                    <a:pt x="1086612" y="806450"/>
                  </a:lnTo>
                  <a:lnTo>
                    <a:pt x="1079567" y="841355"/>
                  </a:lnTo>
                  <a:lnTo>
                    <a:pt x="1060354" y="869854"/>
                  </a:lnTo>
                  <a:lnTo>
                    <a:pt x="1031855" y="889067"/>
                  </a:lnTo>
                  <a:lnTo>
                    <a:pt x="996950" y="896112"/>
                  </a:lnTo>
                  <a:lnTo>
                    <a:pt x="89662" y="896112"/>
                  </a:lnTo>
                  <a:lnTo>
                    <a:pt x="54756" y="889067"/>
                  </a:lnTo>
                  <a:lnTo>
                    <a:pt x="26257" y="869854"/>
                  </a:lnTo>
                  <a:lnTo>
                    <a:pt x="7044" y="841355"/>
                  </a:lnTo>
                  <a:lnTo>
                    <a:pt x="0" y="806450"/>
                  </a:lnTo>
                  <a:lnTo>
                    <a:pt x="0" y="89662"/>
                  </a:lnTo>
                  <a:close/>
                </a:path>
              </a:pathLst>
            </a:custGeom>
            <a:ln w="12700">
              <a:solidFill>
                <a:srgbClr val="5B9B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5378195" y="3720084"/>
              <a:ext cx="966469" cy="384175"/>
            </a:xfrm>
            <a:custGeom>
              <a:avLst/>
              <a:gdLst/>
              <a:ahLst/>
              <a:cxnLst/>
              <a:rect l="l" t="t" r="r" b="b"/>
              <a:pathLst>
                <a:path w="966470" h="384175">
                  <a:moveTo>
                    <a:pt x="927862" y="0"/>
                  </a:moveTo>
                  <a:lnTo>
                    <a:pt x="38353" y="0"/>
                  </a:lnTo>
                  <a:lnTo>
                    <a:pt x="23413" y="3010"/>
                  </a:lnTo>
                  <a:lnTo>
                    <a:pt x="11223" y="11223"/>
                  </a:lnTo>
                  <a:lnTo>
                    <a:pt x="3010" y="23413"/>
                  </a:lnTo>
                  <a:lnTo>
                    <a:pt x="0" y="38354"/>
                  </a:lnTo>
                  <a:lnTo>
                    <a:pt x="0" y="345694"/>
                  </a:lnTo>
                  <a:lnTo>
                    <a:pt x="3010" y="360634"/>
                  </a:lnTo>
                  <a:lnTo>
                    <a:pt x="11223" y="372824"/>
                  </a:lnTo>
                  <a:lnTo>
                    <a:pt x="23413" y="381037"/>
                  </a:lnTo>
                  <a:lnTo>
                    <a:pt x="38353" y="384048"/>
                  </a:lnTo>
                  <a:lnTo>
                    <a:pt x="927862" y="384048"/>
                  </a:lnTo>
                  <a:lnTo>
                    <a:pt x="942802" y="381037"/>
                  </a:lnTo>
                  <a:lnTo>
                    <a:pt x="954992" y="372824"/>
                  </a:lnTo>
                  <a:lnTo>
                    <a:pt x="963205" y="360634"/>
                  </a:lnTo>
                  <a:lnTo>
                    <a:pt x="966215" y="345694"/>
                  </a:lnTo>
                  <a:lnTo>
                    <a:pt x="966215" y="38354"/>
                  </a:lnTo>
                  <a:lnTo>
                    <a:pt x="963205" y="23413"/>
                  </a:lnTo>
                  <a:lnTo>
                    <a:pt x="954992" y="11223"/>
                  </a:lnTo>
                  <a:lnTo>
                    <a:pt x="942802" y="3010"/>
                  </a:lnTo>
                  <a:lnTo>
                    <a:pt x="927862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5378195" y="3720084"/>
              <a:ext cx="966469" cy="384175"/>
            </a:xfrm>
            <a:custGeom>
              <a:avLst/>
              <a:gdLst/>
              <a:ahLst/>
              <a:cxnLst/>
              <a:rect l="l" t="t" r="r" b="b"/>
              <a:pathLst>
                <a:path w="966470" h="384175">
                  <a:moveTo>
                    <a:pt x="0" y="38354"/>
                  </a:moveTo>
                  <a:lnTo>
                    <a:pt x="3010" y="23413"/>
                  </a:lnTo>
                  <a:lnTo>
                    <a:pt x="11223" y="11223"/>
                  </a:lnTo>
                  <a:lnTo>
                    <a:pt x="23413" y="3010"/>
                  </a:lnTo>
                  <a:lnTo>
                    <a:pt x="38353" y="0"/>
                  </a:lnTo>
                  <a:lnTo>
                    <a:pt x="927862" y="0"/>
                  </a:lnTo>
                  <a:lnTo>
                    <a:pt x="942802" y="3010"/>
                  </a:lnTo>
                  <a:lnTo>
                    <a:pt x="954992" y="11223"/>
                  </a:lnTo>
                  <a:lnTo>
                    <a:pt x="963205" y="23413"/>
                  </a:lnTo>
                  <a:lnTo>
                    <a:pt x="966215" y="38354"/>
                  </a:lnTo>
                  <a:lnTo>
                    <a:pt x="966215" y="345694"/>
                  </a:lnTo>
                  <a:lnTo>
                    <a:pt x="963205" y="360634"/>
                  </a:lnTo>
                  <a:lnTo>
                    <a:pt x="954992" y="372824"/>
                  </a:lnTo>
                  <a:lnTo>
                    <a:pt x="942802" y="381037"/>
                  </a:lnTo>
                  <a:lnTo>
                    <a:pt x="927862" y="384048"/>
                  </a:lnTo>
                  <a:lnTo>
                    <a:pt x="38353" y="384048"/>
                  </a:lnTo>
                  <a:lnTo>
                    <a:pt x="23413" y="381037"/>
                  </a:lnTo>
                  <a:lnTo>
                    <a:pt x="11223" y="372824"/>
                  </a:lnTo>
                  <a:lnTo>
                    <a:pt x="3010" y="360634"/>
                  </a:lnTo>
                  <a:lnTo>
                    <a:pt x="0" y="345694"/>
                  </a:lnTo>
                  <a:lnTo>
                    <a:pt x="0" y="38354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5179186" y="3721989"/>
            <a:ext cx="1121410" cy="1041400"/>
          </a:xfrm>
          <a:prstGeom prst="rect">
            <a:avLst/>
          </a:prstGeom>
        </p:spPr>
        <p:txBody>
          <a:bodyPr vert="horz" wrap="square" lIns="0" tIns="29845" rIns="0" bIns="0" rtlCol="0">
            <a:spAutoFit/>
          </a:bodyPr>
          <a:lstStyle/>
          <a:p>
            <a:pPr marL="486409" marR="5080" indent="-230504">
              <a:lnSpc>
                <a:spcPts val="1210"/>
              </a:lnSpc>
              <a:spcBef>
                <a:spcPts val="235"/>
              </a:spcBef>
            </a:pP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Convert</a:t>
            </a:r>
            <a:r>
              <a:rPr sz="11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1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spc="-25" dirty="0">
                <a:solidFill>
                  <a:srgbClr val="FFFFFF"/>
                </a:solidFill>
                <a:latin typeface="Calibri"/>
                <a:cs typeface="Calibri"/>
              </a:rPr>
              <a:t>CSV </a:t>
            </a:r>
            <a:r>
              <a:rPr sz="1100" spc="-10" dirty="0">
                <a:solidFill>
                  <a:srgbClr val="FFFFFF"/>
                </a:solidFill>
                <a:latin typeface="Calibri"/>
                <a:cs typeface="Calibri"/>
              </a:rPr>
              <a:t>format</a:t>
            </a:r>
            <a:endParaRPr sz="1100">
              <a:latin typeface="Calibri"/>
              <a:cs typeface="Calibri"/>
            </a:endParaRPr>
          </a:p>
          <a:p>
            <a:pPr marL="57785" marR="215265" indent="-58419">
              <a:lnSpc>
                <a:spcPct val="91600"/>
              </a:lnSpc>
              <a:spcBef>
                <a:spcPts val="605"/>
              </a:spcBef>
              <a:buSzPct val="77272"/>
              <a:buChar char="•"/>
              <a:tabLst>
                <a:tab pos="57785" algn="l"/>
                <a:tab pos="69215" algn="l"/>
              </a:tabLst>
            </a:pPr>
            <a:r>
              <a:rPr sz="1100" dirty="0">
                <a:latin typeface="Calibri"/>
                <a:cs typeface="Calibri"/>
              </a:rPr>
              <a:t>	Convert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spc="-25" dirty="0">
                <a:latin typeface="Calibri"/>
                <a:cs typeface="Calibri"/>
              </a:rPr>
              <a:t>new </a:t>
            </a:r>
            <a:r>
              <a:rPr sz="1100" dirty="0">
                <a:latin typeface="Calibri"/>
                <a:cs typeface="Calibri"/>
              </a:rPr>
              <a:t>Dataframe</a:t>
            </a:r>
            <a:r>
              <a:rPr sz="1100" spc="-40" dirty="0">
                <a:latin typeface="Calibri"/>
                <a:cs typeface="Calibri"/>
              </a:rPr>
              <a:t> </a:t>
            </a:r>
            <a:r>
              <a:rPr sz="1100" spc="-25" dirty="0">
                <a:latin typeface="Calibri"/>
                <a:cs typeface="Calibri"/>
              </a:rPr>
              <a:t>to </a:t>
            </a:r>
            <a:r>
              <a:rPr sz="1100" dirty="0">
                <a:latin typeface="Calibri"/>
                <a:cs typeface="Calibri"/>
              </a:rPr>
              <a:t>CSV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format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spc="-25" dirty="0">
                <a:latin typeface="Calibri"/>
                <a:cs typeface="Calibri"/>
              </a:rPr>
              <a:t>for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next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spc="-20" dirty="0">
                <a:latin typeface="Calibri"/>
                <a:cs typeface="Calibri"/>
              </a:rPr>
              <a:t>phase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6496558" y="3875278"/>
            <a:ext cx="1099820" cy="909319"/>
            <a:chOff x="6496558" y="3875278"/>
            <a:chExt cx="1099820" cy="909319"/>
          </a:xfrm>
        </p:grpSpPr>
        <p:sp>
          <p:nvSpPr>
            <p:cNvPr id="38" name="object 38"/>
            <p:cNvSpPr/>
            <p:nvPr/>
          </p:nvSpPr>
          <p:spPr>
            <a:xfrm>
              <a:off x="6502908" y="3881628"/>
              <a:ext cx="1087120" cy="896619"/>
            </a:xfrm>
            <a:custGeom>
              <a:avLst/>
              <a:gdLst/>
              <a:ahLst/>
              <a:cxnLst/>
              <a:rect l="l" t="t" r="r" b="b"/>
              <a:pathLst>
                <a:path w="1087120" h="896620">
                  <a:moveTo>
                    <a:pt x="996950" y="0"/>
                  </a:moveTo>
                  <a:lnTo>
                    <a:pt x="89662" y="0"/>
                  </a:lnTo>
                  <a:lnTo>
                    <a:pt x="54756" y="7044"/>
                  </a:lnTo>
                  <a:lnTo>
                    <a:pt x="26257" y="26257"/>
                  </a:lnTo>
                  <a:lnTo>
                    <a:pt x="7044" y="54756"/>
                  </a:lnTo>
                  <a:lnTo>
                    <a:pt x="0" y="89662"/>
                  </a:lnTo>
                  <a:lnTo>
                    <a:pt x="0" y="806450"/>
                  </a:lnTo>
                  <a:lnTo>
                    <a:pt x="7044" y="841355"/>
                  </a:lnTo>
                  <a:lnTo>
                    <a:pt x="26257" y="869854"/>
                  </a:lnTo>
                  <a:lnTo>
                    <a:pt x="54756" y="889067"/>
                  </a:lnTo>
                  <a:lnTo>
                    <a:pt x="89662" y="896112"/>
                  </a:lnTo>
                  <a:lnTo>
                    <a:pt x="996950" y="896112"/>
                  </a:lnTo>
                  <a:lnTo>
                    <a:pt x="1031855" y="889067"/>
                  </a:lnTo>
                  <a:lnTo>
                    <a:pt x="1060354" y="869854"/>
                  </a:lnTo>
                  <a:lnTo>
                    <a:pt x="1079567" y="841355"/>
                  </a:lnTo>
                  <a:lnTo>
                    <a:pt x="1086612" y="806450"/>
                  </a:lnTo>
                  <a:lnTo>
                    <a:pt x="1086612" y="89662"/>
                  </a:lnTo>
                  <a:lnTo>
                    <a:pt x="1079567" y="54756"/>
                  </a:lnTo>
                  <a:lnTo>
                    <a:pt x="1060354" y="26257"/>
                  </a:lnTo>
                  <a:lnTo>
                    <a:pt x="1031855" y="7044"/>
                  </a:lnTo>
                  <a:lnTo>
                    <a:pt x="996950" y="0"/>
                  </a:lnTo>
                  <a:close/>
                </a:path>
              </a:pathLst>
            </a:custGeom>
            <a:solidFill>
              <a:srgbClr val="FFFFFF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6502908" y="3881628"/>
              <a:ext cx="1087120" cy="896619"/>
            </a:xfrm>
            <a:custGeom>
              <a:avLst/>
              <a:gdLst/>
              <a:ahLst/>
              <a:cxnLst/>
              <a:rect l="l" t="t" r="r" b="b"/>
              <a:pathLst>
                <a:path w="1087120" h="896620">
                  <a:moveTo>
                    <a:pt x="0" y="89662"/>
                  </a:moveTo>
                  <a:lnTo>
                    <a:pt x="7044" y="54756"/>
                  </a:lnTo>
                  <a:lnTo>
                    <a:pt x="26257" y="26257"/>
                  </a:lnTo>
                  <a:lnTo>
                    <a:pt x="54756" y="7044"/>
                  </a:lnTo>
                  <a:lnTo>
                    <a:pt x="89662" y="0"/>
                  </a:lnTo>
                  <a:lnTo>
                    <a:pt x="996950" y="0"/>
                  </a:lnTo>
                  <a:lnTo>
                    <a:pt x="1031855" y="7044"/>
                  </a:lnTo>
                  <a:lnTo>
                    <a:pt x="1060354" y="26257"/>
                  </a:lnTo>
                  <a:lnTo>
                    <a:pt x="1079567" y="54756"/>
                  </a:lnTo>
                  <a:lnTo>
                    <a:pt x="1086612" y="89662"/>
                  </a:lnTo>
                  <a:lnTo>
                    <a:pt x="1086612" y="806450"/>
                  </a:lnTo>
                  <a:lnTo>
                    <a:pt x="1079567" y="841355"/>
                  </a:lnTo>
                  <a:lnTo>
                    <a:pt x="1060354" y="869854"/>
                  </a:lnTo>
                  <a:lnTo>
                    <a:pt x="1031855" y="889067"/>
                  </a:lnTo>
                  <a:lnTo>
                    <a:pt x="996950" y="896112"/>
                  </a:lnTo>
                  <a:lnTo>
                    <a:pt x="89662" y="896112"/>
                  </a:lnTo>
                  <a:lnTo>
                    <a:pt x="54756" y="889067"/>
                  </a:lnTo>
                  <a:lnTo>
                    <a:pt x="26257" y="869854"/>
                  </a:lnTo>
                  <a:lnTo>
                    <a:pt x="7044" y="841355"/>
                  </a:lnTo>
                  <a:lnTo>
                    <a:pt x="0" y="806450"/>
                  </a:lnTo>
                  <a:lnTo>
                    <a:pt x="0" y="89662"/>
                  </a:lnTo>
                  <a:close/>
                </a:path>
              </a:pathLst>
            </a:custGeom>
            <a:ln w="12700">
              <a:solidFill>
                <a:srgbClr val="EC7C3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0" name="object 40"/>
          <p:cNvSpPr txBox="1"/>
          <p:nvPr/>
        </p:nvSpPr>
        <p:spPr>
          <a:xfrm>
            <a:off x="6543420" y="3888740"/>
            <a:ext cx="1007110" cy="456565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57785" marR="5080" indent="-58419">
              <a:lnSpc>
                <a:spcPct val="91500"/>
              </a:lnSpc>
              <a:spcBef>
                <a:spcPts val="195"/>
              </a:spcBef>
              <a:buSzPct val="75000"/>
              <a:buChar char="•"/>
              <a:tabLst>
                <a:tab pos="57785" algn="l"/>
                <a:tab pos="62865" algn="l"/>
              </a:tabLst>
            </a:pPr>
            <a:r>
              <a:rPr sz="1000" dirty="0">
                <a:latin typeface="Calibri"/>
                <a:cs typeface="Calibri"/>
              </a:rPr>
              <a:t>	Request</a:t>
            </a:r>
            <a:r>
              <a:rPr sz="1000" spc="-40" dirty="0">
                <a:latin typeface="Calibri"/>
                <a:cs typeface="Calibri"/>
              </a:rPr>
              <a:t> </a:t>
            </a:r>
            <a:r>
              <a:rPr sz="1000" spc="-10" dirty="0">
                <a:latin typeface="Calibri"/>
                <a:cs typeface="Calibri"/>
              </a:rPr>
              <a:t>Falcon9 </a:t>
            </a:r>
            <a:r>
              <a:rPr sz="1000" dirty="0">
                <a:latin typeface="Calibri"/>
                <a:cs typeface="Calibri"/>
              </a:rPr>
              <a:t>html</a:t>
            </a:r>
            <a:r>
              <a:rPr sz="1000" spc="-25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page</a:t>
            </a:r>
            <a:r>
              <a:rPr sz="1000" spc="-25" dirty="0">
                <a:latin typeface="Calibri"/>
                <a:cs typeface="Calibri"/>
              </a:rPr>
              <a:t> via</a:t>
            </a:r>
            <a:r>
              <a:rPr sz="1000" dirty="0">
                <a:latin typeface="Calibri"/>
                <a:cs typeface="Calibri"/>
              </a:rPr>
              <a:t> HTTP</a:t>
            </a:r>
            <a:r>
              <a:rPr sz="1000" spc="-20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GET</a:t>
            </a:r>
            <a:r>
              <a:rPr sz="1000" spc="-20" dirty="0">
                <a:latin typeface="Calibri"/>
                <a:cs typeface="Calibri"/>
              </a:rPr>
              <a:t> </a:t>
            </a:r>
            <a:r>
              <a:rPr sz="1000" spc="-10" dirty="0">
                <a:latin typeface="Calibri"/>
                <a:cs typeface="Calibri"/>
              </a:rPr>
              <a:t>method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6737350" y="4579365"/>
            <a:ext cx="1440180" cy="680720"/>
            <a:chOff x="6737350" y="4579365"/>
            <a:chExt cx="1440180" cy="680720"/>
          </a:xfrm>
        </p:grpSpPr>
        <p:sp>
          <p:nvSpPr>
            <p:cNvPr id="42" name="object 42"/>
            <p:cNvSpPr/>
            <p:nvPr/>
          </p:nvSpPr>
          <p:spPr>
            <a:xfrm>
              <a:off x="6743700" y="4585715"/>
              <a:ext cx="1433830" cy="674370"/>
            </a:xfrm>
            <a:custGeom>
              <a:avLst/>
              <a:gdLst/>
              <a:ahLst/>
              <a:cxnLst/>
              <a:rect l="l" t="t" r="r" b="b"/>
              <a:pathLst>
                <a:path w="1433829" h="674370">
                  <a:moveTo>
                    <a:pt x="1433830" y="448564"/>
                  </a:moveTo>
                  <a:lnTo>
                    <a:pt x="1429766" y="383032"/>
                  </a:lnTo>
                  <a:lnTo>
                    <a:pt x="1366647" y="410337"/>
                  </a:lnTo>
                  <a:lnTo>
                    <a:pt x="1385824" y="421259"/>
                  </a:lnTo>
                  <a:lnTo>
                    <a:pt x="1357630" y="457187"/>
                  </a:lnTo>
                  <a:lnTo>
                    <a:pt x="1326515" y="490461"/>
                  </a:lnTo>
                  <a:lnTo>
                    <a:pt x="1292694" y="520915"/>
                  </a:lnTo>
                  <a:lnTo>
                    <a:pt x="1256347" y="548373"/>
                  </a:lnTo>
                  <a:lnTo>
                    <a:pt x="1217676" y="572643"/>
                  </a:lnTo>
                  <a:lnTo>
                    <a:pt x="1174953" y="594436"/>
                  </a:lnTo>
                  <a:lnTo>
                    <a:pt x="1131227" y="611987"/>
                  </a:lnTo>
                  <a:lnTo>
                    <a:pt x="1086739" y="625386"/>
                  </a:lnTo>
                  <a:lnTo>
                    <a:pt x="1041742" y="634695"/>
                  </a:lnTo>
                  <a:lnTo>
                    <a:pt x="996492" y="639978"/>
                  </a:lnTo>
                  <a:lnTo>
                    <a:pt x="951242" y="641324"/>
                  </a:lnTo>
                  <a:lnTo>
                    <a:pt x="906233" y="638797"/>
                  </a:lnTo>
                  <a:lnTo>
                    <a:pt x="861733" y="632447"/>
                  </a:lnTo>
                  <a:lnTo>
                    <a:pt x="818007" y="622363"/>
                  </a:lnTo>
                  <a:lnTo>
                    <a:pt x="775271" y="608622"/>
                  </a:lnTo>
                  <a:lnTo>
                    <a:pt x="733806" y="591273"/>
                  </a:lnTo>
                  <a:lnTo>
                    <a:pt x="693864" y="570395"/>
                  </a:lnTo>
                  <a:lnTo>
                    <a:pt x="655688" y="546049"/>
                  </a:lnTo>
                  <a:lnTo>
                    <a:pt x="619544" y="518325"/>
                  </a:lnTo>
                  <a:lnTo>
                    <a:pt x="585673" y="487273"/>
                  </a:lnTo>
                  <a:lnTo>
                    <a:pt x="554329" y="452983"/>
                  </a:lnTo>
                  <a:lnTo>
                    <a:pt x="525767" y="415505"/>
                  </a:lnTo>
                  <a:lnTo>
                    <a:pt x="506945" y="385572"/>
                  </a:lnTo>
                  <a:lnTo>
                    <a:pt x="927608" y="385572"/>
                  </a:lnTo>
                  <a:lnTo>
                    <a:pt x="942632" y="382549"/>
                  </a:lnTo>
                  <a:lnTo>
                    <a:pt x="954913" y="374269"/>
                  </a:lnTo>
                  <a:lnTo>
                    <a:pt x="963180" y="362000"/>
                  </a:lnTo>
                  <a:lnTo>
                    <a:pt x="966216" y="346964"/>
                  </a:lnTo>
                  <a:lnTo>
                    <a:pt x="966216" y="38608"/>
                  </a:lnTo>
                  <a:lnTo>
                    <a:pt x="963180" y="23583"/>
                  </a:lnTo>
                  <a:lnTo>
                    <a:pt x="954913" y="11315"/>
                  </a:lnTo>
                  <a:lnTo>
                    <a:pt x="942632" y="3035"/>
                  </a:lnTo>
                  <a:lnTo>
                    <a:pt x="927608" y="0"/>
                  </a:lnTo>
                  <a:lnTo>
                    <a:pt x="38608" y="0"/>
                  </a:lnTo>
                  <a:lnTo>
                    <a:pt x="23571" y="3035"/>
                  </a:lnTo>
                  <a:lnTo>
                    <a:pt x="11303" y="11303"/>
                  </a:lnTo>
                  <a:lnTo>
                    <a:pt x="3022" y="23583"/>
                  </a:lnTo>
                  <a:lnTo>
                    <a:pt x="0" y="38608"/>
                  </a:lnTo>
                  <a:lnTo>
                    <a:pt x="0" y="346964"/>
                  </a:lnTo>
                  <a:lnTo>
                    <a:pt x="3022" y="362000"/>
                  </a:lnTo>
                  <a:lnTo>
                    <a:pt x="11303" y="374269"/>
                  </a:lnTo>
                  <a:lnTo>
                    <a:pt x="23571" y="382549"/>
                  </a:lnTo>
                  <a:lnTo>
                    <a:pt x="38608" y="385572"/>
                  </a:lnTo>
                  <a:lnTo>
                    <a:pt x="481469" y="385572"/>
                  </a:lnTo>
                  <a:lnTo>
                    <a:pt x="471424" y="391287"/>
                  </a:lnTo>
                  <a:lnTo>
                    <a:pt x="497611" y="432981"/>
                  </a:lnTo>
                  <a:lnTo>
                    <a:pt x="527291" y="472122"/>
                  </a:lnTo>
                  <a:lnTo>
                    <a:pt x="560260" y="508469"/>
                  </a:lnTo>
                  <a:lnTo>
                    <a:pt x="596315" y="541845"/>
                  </a:lnTo>
                  <a:lnTo>
                    <a:pt x="635254" y="572008"/>
                  </a:lnTo>
                  <a:lnTo>
                    <a:pt x="675855" y="598170"/>
                  </a:lnTo>
                  <a:lnTo>
                    <a:pt x="717842" y="620407"/>
                  </a:lnTo>
                  <a:lnTo>
                    <a:pt x="760958" y="638771"/>
                  </a:lnTo>
                  <a:lnTo>
                    <a:pt x="804976" y="653288"/>
                  </a:lnTo>
                  <a:lnTo>
                    <a:pt x="849680" y="664006"/>
                  </a:lnTo>
                  <a:lnTo>
                    <a:pt x="894803" y="670953"/>
                  </a:lnTo>
                  <a:lnTo>
                    <a:pt x="940142" y="674192"/>
                  </a:lnTo>
                  <a:lnTo>
                    <a:pt x="985443" y="673747"/>
                  </a:lnTo>
                  <a:lnTo>
                    <a:pt x="1030478" y="669671"/>
                  </a:lnTo>
                  <a:lnTo>
                    <a:pt x="1075016" y="661987"/>
                  </a:lnTo>
                  <a:lnTo>
                    <a:pt x="1118819" y="650760"/>
                  </a:lnTo>
                  <a:lnTo>
                    <a:pt x="1161656" y="636003"/>
                  </a:lnTo>
                  <a:lnTo>
                    <a:pt x="1203286" y="617778"/>
                  </a:lnTo>
                  <a:lnTo>
                    <a:pt x="1243495" y="596112"/>
                  </a:lnTo>
                  <a:lnTo>
                    <a:pt x="1282026" y="571042"/>
                  </a:lnTo>
                  <a:lnTo>
                    <a:pt x="1318653" y="542632"/>
                  </a:lnTo>
                  <a:lnTo>
                    <a:pt x="1353134" y="510895"/>
                  </a:lnTo>
                  <a:lnTo>
                    <a:pt x="1385265" y="475894"/>
                  </a:lnTo>
                  <a:lnTo>
                    <a:pt x="1414780" y="437642"/>
                  </a:lnTo>
                  <a:lnTo>
                    <a:pt x="1433830" y="448564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6743700" y="4585715"/>
              <a:ext cx="966469" cy="386080"/>
            </a:xfrm>
            <a:custGeom>
              <a:avLst/>
              <a:gdLst/>
              <a:ahLst/>
              <a:cxnLst/>
              <a:rect l="l" t="t" r="r" b="b"/>
              <a:pathLst>
                <a:path w="966470" h="386079">
                  <a:moveTo>
                    <a:pt x="0" y="38607"/>
                  </a:moveTo>
                  <a:lnTo>
                    <a:pt x="3032" y="23574"/>
                  </a:lnTo>
                  <a:lnTo>
                    <a:pt x="11302" y="11302"/>
                  </a:lnTo>
                  <a:lnTo>
                    <a:pt x="23574" y="3032"/>
                  </a:lnTo>
                  <a:lnTo>
                    <a:pt x="38607" y="0"/>
                  </a:lnTo>
                  <a:lnTo>
                    <a:pt x="927607" y="0"/>
                  </a:lnTo>
                  <a:lnTo>
                    <a:pt x="942641" y="3032"/>
                  </a:lnTo>
                  <a:lnTo>
                    <a:pt x="954913" y="11302"/>
                  </a:lnTo>
                  <a:lnTo>
                    <a:pt x="963183" y="23574"/>
                  </a:lnTo>
                  <a:lnTo>
                    <a:pt x="966216" y="38607"/>
                  </a:lnTo>
                  <a:lnTo>
                    <a:pt x="966216" y="346963"/>
                  </a:lnTo>
                  <a:lnTo>
                    <a:pt x="963183" y="361997"/>
                  </a:lnTo>
                  <a:lnTo>
                    <a:pt x="954913" y="374268"/>
                  </a:lnTo>
                  <a:lnTo>
                    <a:pt x="942641" y="382539"/>
                  </a:lnTo>
                  <a:lnTo>
                    <a:pt x="927607" y="385571"/>
                  </a:lnTo>
                  <a:lnTo>
                    <a:pt x="38607" y="385571"/>
                  </a:lnTo>
                  <a:lnTo>
                    <a:pt x="23574" y="382539"/>
                  </a:lnTo>
                  <a:lnTo>
                    <a:pt x="11303" y="374268"/>
                  </a:lnTo>
                  <a:lnTo>
                    <a:pt x="3032" y="361997"/>
                  </a:lnTo>
                  <a:lnTo>
                    <a:pt x="0" y="346963"/>
                  </a:lnTo>
                  <a:lnTo>
                    <a:pt x="0" y="38607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4" name="object 44"/>
          <p:cNvSpPr txBox="1"/>
          <p:nvPr/>
        </p:nvSpPr>
        <p:spPr>
          <a:xfrm>
            <a:off x="6830568" y="4589145"/>
            <a:ext cx="807085" cy="347980"/>
          </a:xfrm>
          <a:prstGeom prst="rect">
            <a:avLst/>
          </a:prstGeom>
        </p:spPr>
        <p:txBody>
          <a:bodyPr vert="horz" wrap="square" lIns="0" tIns="29845" rIns="0" bIns="0" rtlCol="0">
            <a:spAutoFit/>
          </a:bodyPr>
          <a:lstStyle/>
          <a:p>
            <a:pPr marL="285115" marR="5080" indent="-285750">
              <a:lnSpc>
                <a:spcPts val="1210"/>
              </a:lnSpc>
              <a:spcBef>
                <a:spcPts val="235"/>
              </a:spcBef>
            </a:pP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Perform</a:t>
            </a:r>
            <a:r>
              <a:rPr sz="11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spc="-20" dirty="0">
                <a:solidFill>
                  <a:srgbClr val="FFFFFF"/>
                </a:solidFill>
                <a:latin typeface="Calibri"/>
                <a:cs typeface="Calibri"/>
              </a:rPr>
              <a:t>HTTP </a:t>
            </a:r>
            <a:r>
              <a:rPr sz="1100" spc="-25" dirty="0">
                <a:solidFill>
                  <a:srgbClr val="FFFFFF"/>
                </a:solidFill>
                <a:latin typeface="Calibri"/>
                <a:cs typeface="Calibri"/>
              </a:rPr>
              <a:t>GET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45" name="object 45"/>
          <p:cNvGrpSpPr/>
          <p:nvPr/>
        </p:nvGrpSpPr>
        <p:grpSpPr>
          <a:xfrm>
            <a:off x="7862061" y="3364154"/>
            <a:ext cx="1802130" cy="1420495"/>
            <a:chOff x="7862061" y="3364154"/>
            <a:chExt cx="1802130" cy="1420495"/>
          </a:xfrm>
        </p:grpSpPr>
        <p:sp>
          <p:nvSpPr>
            <p:cNvPr id="46" name="object 46"/>
            <p:cNvSpPr/>
            <p:nvPr/>
          </p:nvSpPr>
          <p:spPr>
            <a:xfrm>
              <a:off x="7868411" y="3881627"/>
              <a:ext cx="1087120" cy="896619"/>
            </a:xfrm>
            <a:custGeom>
              <a:avLst/>
              <a:gdLst/>
              <a:ahLst/>
              <a:cxnLst/>
              <a:rect l="l" t="t" r="r" b="b"/>
              <a:pathLst>
                <a:path w="1087120" h="896620">
                  <a:moveTo>
                    <a:pt x="996950" y="0"/>
                  </a:moveTo>
                  <a:lnTo>
                    <a:pt x="89662" y="0"/>
                  </a:lnTo>
                  <a:lnTo>
                    <a:pt x="54756" y="7044"/>
                  </a:lnTo>
                  <a:lnTo>
                    <a:pt x="26257" y="26257"/>
                  </a:lnTo>
                  <a:lnTo>
                    <a:pt x="7044" y="54756"/>
                  </a:lnTo>
                  <a:lnTo>
                    <a:pt x="0" y="89662"/>
                  </a:lnTo>
                  <a:lnTo>
                    <a:pt x="0" y="806450"/>
                  </a:lnTo>
                  <a:lnTo>
                    <a:pt x="7044" y="841355"/>
                  </a:lnTo>
                  <a:lnTo>
                    <a:pt x="26257" y="869854"/>
                  </a:lnTo>
                  <a:lnTo>
                    <a:pt x="54756" y="889067"/>
                  </a:lnTo>
                  <a:lnTo>
                    <a:pt x="89662" y="896112"/>
                  </a:lnTo>
                  <a:lnTo>
                    <a:pt x="996950" y="896112"/>
                  </a:lnTo>
                  <a:lnTo>
                    <a:pt x="1031855" y="889067"/>
                  </a:lnTo>
                  <a:lnTo>
                    <a:pt x="1060354" y="869854"/>
                  </a:lnTo>
                  <a:lnTo>
                    <a:pt x="1079567" y="841355"/>
                  </a:lnTo>
                  <a:lnTo>
                    <a:pt x="1086612" y="806450"/>
                  </a:lnTo>
                  <a:lnTo>
                    <a:pt x="1086612" y="89662"/>
                  </a:lnTo>
                  <a:lnTo>
                    <a:pt x="1079567" y="54756"/>
                  </a:lnTo>
                  <a:lnTo>
                    <a:pt x="1060354" y="26257"/>
                  </a:lnTo>
                  <a:lnTo>
                    <a:pt x="1031855" y="7044"/>
                  </a:lnTo>
                  <a:lnTo>
                    <a:pt x="996950" y="0"/>
                  </a:lnTo>
                  <a:close/>
                </a:path>
              </a:pathLst>
            </a:custGeom>
            <a:solidFill>
              <a:srgbClr val="FFFFFF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7868411" y="3881627"/>
              <a:ext cx="1087120" cy="896619"/>
            </a:xfrm>
            <a:custGeom>
              <a:avLst/>
              <a:gdLst/>
              <a:ahLst/>
              <a:cxnLst/>
              <a:rect l="l" t="t" r="r" b="b"/>
              <a:pathLst>
                <a:path w="1087120" h="896620">
                  <a:moveTo>
                    <a:pt x="0" y="89662"/>
                  </a:moveTo>
                  <a:lnTo>
                    <a:pt x="7044" y="54756"/>
                  </a:lnTo>
                  <a:lnTo>
                    <a:pt x="26257" y="26257"/>
                  </a:lnTo>
                  <a:lnTo>
                    <a:pt x="54756" y="7044"/>
                  </a:lnTo>
                  <a:lnTo>
                    <a:pt x="89662" y="0"/>
                  </a:lnTo>
                  <a:lnTo>
                    <a:pt x="996950" y="0"/>
                  </a:lnTo>
                  <a:lnTo>
                    <a:pt x="1031855" y="7044"/>
                  </a:lnTo>
                  <a:lnTo>
                    <a:pt x="1060354" y="26257"/>
                  </a:lnTo>
                  <a:lnTo>
                    <a:pt x="1079567" y="54756"/>
                  </a:lnTo>
                  <a:lnTo>
                    <a:pt x="1086612" y="89662"/>
                  </a:lnTo>
                  <a:lnTo>
                    <a:pt x="1086612" y="806450"/>
                  </a:lnTo>
                  <a:lnTo>
                    <a:pt x="1079567" y="841355"/>
                  </a:lnTo>
                  <a:lnTo>
                    <a:pt x="1060354" y="869854"/>
                  </a:lnTo>
                  <a:lnTo>
                    <a:pt x="1031855" y="889067"/>
                  </a:lnTo>
                  <a:lnTo>
                    <a:pt x="996950" y="896112"/>
                  </a:lnTo>
                  <a:lnTo>
                    <a:pt x="89662" y="896112"/>
                  </a:lnTo>
                  <a:lnTo>
                    <a:pt x="54756" y="889067"/>
                  </a:lnTo>
                  <a:lnTo>
                    <a:pt x="26257" y="869854"/>
                  </a:lnTo>
                  <a:lnTo>
                    <a:pt x="7044" y="841355"/>
                  </a:lnTo>
                  <a:lnTo>
                    <a:pt x="0" y="806450"/>
                  </a:lnTo>
                  <a:lnTo>
                    <a:pt x="0" y="89662"/>
                  </a:lnTo>
                  <a:close/>
                </a:path>
              </a:pathLst>
            </a:custGeom>
            <a:ln w="12700">
              <a:solidFill>
                <a:srgbClr val="A4A4A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8109204" y="3364166"/>
              <a:ext cx="1555115" cy="709930"/>
            </a:xfrm>
            <a:custGeom>
              <a:avLst/>
              <a:gdLst/>
              <a:ahLst/>
              <a:cxnLst/>
              <a:rect l="l" t="t" r="r" b="b"/>
              <a:pathLst>
                <a:path w="1555115" h="709929">
                  <a:moveTo>
                    <a:pt x="1554861" y="261429"/>
                  </a:moveTo>
                  <a:lnTo>
                    <a:pt x="1535684" y="272351"/>
                  </a:lnTo>
                  <a:lnTo>
                    <a:pt x="1507350" y="234315"/>
                  </a:lnTo>
                  <a:lnTo>
                    <a:pt x="1476311" y="198615"/>
                  </a:lnTo>
                  <a:lnTo>
                    <a:pt x="1442732" y="165404"/>
                  </a:lnTo>
                  <a:lnTo>
                    <a:pt x="1406740" y="134810"/>
                  </a:lnTo>
                  <a:lnTo>
                    <a:pt x="1368501" y="106959"/>
                  </a:lnTo>
                  <a:lnTo>
                    <a:pt x="1328166" y="81978"/>
                  </a:lnTo>
                  <a:lnTo>
                    <a:pt x="1286497" y="60312"/>
                  </a:lnTo>
                  <a:lnTo>
                    <a:pt x="1243990" y="42049"/>
                  </a:lnTo>
                  <a:lnTo>
                    <a:pt x="1200797" y="27114"/>
                  </a:lnTo>
                  <a:lnTo>
                    <a:pt x="1157097" y="15494"/>
                  </a:lnTo>
                  <a:lnTo>
                    <a:pt x="1113040" y="7137"/>
                  </a:lnTo>
                  <a:lnTo>
                    <a:pt x="1068806" y="1981"/>
                  </a:lnTo>
                  <a:lnTo>
                    <a:pt x="1024547" y="0"/>
                  </a:lnTo>
                  <a:lnTo>
                    <a:pt x="980440" y="1130"/>
                  </a:lnTo>
                  <a:lnTo>
                    <a:pt x="936650" y="5334"/>
                  </a:lnTo>
                  <a:lnTo>
                    <a:pt x="893330" y="12573"/>
                  </a:lnTo>
                  <a:lnTo>
                    <a:pt x="850658" y="22783"/>
                  </a:lnTo>
                  <a:lnTo>
                    <a:pt x="808786" y="35941"/>
                  </a:lnTo>
                  <a:lnTo>
                    <a:pt x="767905" y="51993"/>
                  </a:lnTo>
                  <a:lnTo>
                    <a:pt x="728154" y="70878"/>
                  </a:lnTo>
                  <a:lnTo>
                    <a:pt x="689724" y="92570"/>
                  </a:lnTo>
                  <a:lnTo>
                    <a:pt x="652754" y="117017"/>
                  </a:lnTo>
                  <a:lnTo>
                    <a:pt x="617423" y="144170"/>
                  </a:lnTo>
                  <a:lnTo>
                    <a:pt x="583907" y="173990"/>
                  </a:lnTo>
                  <a:lnTo>
                    <a:pt x="552348" y="206425"/>
                  </a:lnTo>
                  <a:lnTo>
                    <a:pt x="522935" y="241427"/>
                  </a:lnTo>
                  <a:lnTo>
                    <a:pt x="495820" y="278955"/>
                  </a:lnTo>
                  <a:lnTo>
                    <a:pt x="471170" y="318960"/>
                  </a:lnTo>
                  <a:lnTo>
                    <a:pt x="482561" y="325437"/>
                  </a:lnTo>
                  <a:lnTo>
                    <a:pt x="38354" y="325437"/>
                  </a:lnTo>
                  <a:lnTo>
                    <a:pt x="23406" y="328460"/>
                  </a:lnTo>
                  <a:lnTo>
                    <a:pt x="11214" y="336664"/>
                  </a:lnTo>
                  <a:lnTo>
                    <a:pt x="3009" y="348856"/>
                  </a:lnTo>
                  <a:lnTo>
                    <a:pt x="0" y="363791"/>
                  </a:lnTo>
                  <a:lnTo>
                    <a:pt x="0" y="671131"/>
                  </a:lnTo>
                  <a:lnTo>
                    <a:pt x="3009" y="686079"/>
                  </a:lnTo>
                  <a:lnTo>
                    <a:pt x="11214" y="698271"/>
                  </a:lnTo>
                  <a:lnTo>
                    <a:pt x="23406" y="706475"/>
                  </a:lnTo>
                  <a:lnTo>
                    <a:pt x="38354" y="709485"/>
                  </a:lnTo>
                  <a:lnTo>
                    <a:pt x="927862" y="709485"/>
                  </a:lnTo>
                  <a:lnTo>
                    <a:pt x="942797" y="706475"/>
                  </a:lnTo>
                  <a:lnTo>
                    <a:pt x="954989" y="698271"/>
                  </a:lnTo>
                  <a:lnTo>
                    <a:pt x="963193" y="686079"/>
                  </a:lnTo>
                  <a:lnTo>
                    <a:pt x="966216" y="671131"/>
                  </a:lnTo>
                  <a:lnTo>
                    <a:pt x="966216" y="363791"/>
                  </a:lnTo>
                  <a:lnTo>
                    <a:pt x="963193" y="348856"/>
                  </a:lnTo>
                  <a:lnTo>
                    <a:pt x="954989" y="336664"/>
                  </a:lnTo>
                  <a:lnTo>
                    <a:pt x="942797" y="328460"/>
                  </a:lnTo>
                  <a:lnTo>
                    <a:pt x="927862" y="325437"/>
                  </a:lnTo>
                  <a:lnTo>
                    <a:pt x="506196" y="325437"/>
                  </a:lnTo>
                  <a:lnTo>
                    <a:pt x="528332" y="290144"/>
                  </a:lnTo>
                  <a:lnTo>
                    <a:pt x="560489" y="247789"/>
                  </a:lnTo>
                  <a:lnTo>
                    <a:pt x="596265" y="208508"/>
                  </a:lnTo>
                  <a:lnTo>
                    <a:pt x="635431" y="172554"/>
                  </a:lnTo>
                  <a:lnTo>
                    <a:pt x="677799" y="140144"/>
                  </a:lnTo>
                  <a:lnTo>
                    <a:pt x="718997" y="113817"/>
                  </a:lnTo>
                  <a:lnTo>
                    <a:pt x="761504" y="91274"/>
                  </a:lnTo>
                  <a:lnTo>
                    <a:pt x="805103" y="72478"/>
                  </a:lnTo>
                  <a:lnTo>
                    <a:pt x="849591" y="57391"/>
                  </a:lnTo>
                  <a:lnTo>
                    <a:pt x="894740" y="45961"/>
                  </a:lnTo>
                  <a:lnTo>
                    <a:pt x="940333" y="38163"/>
                  </a:lnTo>
                  <a:lnTo>
                    <a:pt x="986167" y="33959"/>
                  </a:lnTo>
                  <a:lnTo>
                    <a:pt x="1032027" y="33312"/>
                  </a:lnTo>
                  <a:lnTo>
                    <a:pt x="1077696" y="36182"/>
                  </a:lnTo>
                  <a:lnTo>
                    <a:pt x="1122972" y="42519"/>
                  </a:lnTo>
                  <a:lnTo>
                    <a:pt x="1167638" y="52298"/>
                  </a:lnTo>
                  <a:lnTo>
                    <a:pt x="1211465" y="65481"/>
                  </a:lnTo>
                  <a:lnTo>
                    <a:pt x="1254252" y="82029"/>
                  </a:lnTo>
                  <a:lnTo>
                    <a:pt x="1295793" y="101892"/>
                  </a:lnTo>
                  <a:lnTo>
                    <a:pt x="1335862" y="125044"/>
                  </a:lnTo>
                  <a:lnTo>
                    <a:pt x="1374241" y="151434"/>
                  </a:lnTo>
                  <a:lnTo>
                    <a:pt x="1410741" y="181051"/>
                  </a:lnTo>
                  <a:lnTo>
                    <a:pt x="1445120" y="213829"/>
                  </a:lnTo>
                  <a:lnTo>
                    <a:pt x="1477187" y="249732"/>
                  </a:lnTo>
                  <a:lnTo>
                    <a:pt x="1506728" y="288734"/>
                  </a:lnTo>
                  <a:lnTo>
                    <a:pt x="1487551" y="299656"/>
                  </a:lnTo>
                  <a:lnTo>
                    <a:pt x="1550416" y="327088"/>
                  </a:lnTo>
                  <a:lnTo>
                    <a:pt x="1554861" y="261429"/>
                  </a:lnTo>
                  <a:close/>
                </a:path>
              </a:pathLst>
            </a:custGeom>
            <a:solidFill>
              <a:srgbClr val="A4A4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8109203" y="3689603"/>
              <a:ext cx="966469" cy="384175"/>
            </a:xfrm>
            <a:custGeom>
              <a:avLst/>
              <a:gdLst/>
              <a:ahLst/>
              <a:cxnLst/>
              <a:rect l="l" t="t" r="r" b="b"/>
              <a:pathLst>
                <a:path w="966470" h="384175">
                  <a:moveTo>
                    <a:pt x="0" y="38354"/>
                  </a:moveTo>
                  <a:lnTo>
                    <a:pt x="3010" y="23413"/>
                  </a:lnTo>
                  <a:lnTo>
                    <a:pt x="11223" y="11223"/>
                  </a:lnTo>
                  <a:lnTo>
                    <a:pt x="23413" y="3010"/>
                  </a:lnTo>
                  <a:lnTo>
                    <a:pt x="38353" y="0"/>
                  </a:lnTo>
                  <a:lnTo>
                    <a:pt x="927862" y="0"/>
                  </a:lnTo>
                  <a:lnTo>
                    <a:pt x="942802" y="3010"/>
                  </a:lnTo>
                  <a:lnTo>
                    <a:pt x="954992" y="11223"/>
                  </a:lnTo>
                  <a:lnTo>
                    <a:pt x="963205" y="23413"/>
                  </a:lnTo>
                  <a:lnTo>
                    <a:pt x="966216" y="38354"/>
                  </a:lnTo>
                  <a:lnTo>
                    <a:pt x="966216" y="345694"/>
                  </a:lnTo>
                  <a:lnTo>
                    <a:pt x="963205" y="360634"/>
                  </a:lnTo>
                  <a:lnTo>
                    <a:pt x="954992" y="372824"/>
                  </a:lnTo>
                  <a:lnTo>
                    <a:pt x="942802" y="381037"/>
                  </a:lnTo>
                  <a:lnTo>
                    <a:pt x="927862" y="384048"/>
                  </a:lnTo>
                  <a:lnTo>
                    <a:pt x="38353" y="384048"/>
                  </a:lnTo>
                  <a:lnTo>
                    <a:pt x="23413" y="381037"/>
                  </a:lnTo>
                  <a:lnTo>
                    <a:pt x="11223" y="372824"/>
                  </a:lnTo>
                  <a:lnTo>
                    <a:pt x="3010" y="360634"/>
                  </a:lnTo>
                  <a:lnTo>
                    <a:pt x="0" y="345694"/>
                  </a:lnTo>
                  <a:lnTo>
                    <a:pt x="0" y="38354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0" name="object 50"/>
          <p:cNvSpPr txBox="1"/>
          <p:nvPr/>
        </p:nvSpPr>
        <p:spPr>
          <a:xfrm>
            <a:off x="7908670" y="3692397"/>
            <a:ext cx="1109345" cy="845185"/>
          </a:xfrm>
          <a:prstGeom prst="rect">
            <a:avLst/>
          </a:prstGeom>
        </p:spPr>
        <p:txBody>
          <a:bodyPr vert="horz" wrap="square" lIns="0" tIns="29845" rIns="0" bIns="0" rtlCol="0">
            <a:spAutoFit/>
          </a:bodyPr>
          <a:lstStyle/>
          <a:p>
            <a:pPr marL="273050" marR="5080" indent="222250" algn="just">
              <a:lnSpc>
                <a:spcPts val="1210"/>
              </a:lnSpc>
              <a:spcBef>
                <a:spcPts val="235"/>
              </a:spcBef>
            </a:pPr>
            <a:r>
              <a:rPr sz="1100" spc="-10" dirty="0">
                <a:solidFill>
                  <a:srgbClr val="FFFFFF"/>
                </a:solidFill>
                <a:latin typeface="Calibri"/>
                <a:cs typeface="Calibri"/>
              </a:rPr>
              <a:t>Create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Beautiful</a:t>
            </a:r>
            <a:r>
              <a:rPr sz="11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spc="-20" dirty="0">
                <a:solidFill>
                  <a:srgbClr val="FFFFFF"/>
                </a:solidFill>
                <a:latin typeface="Calibri"/>
                <a:cs typeface="Calibri"/>
              </a:rPr>
              <a:t>Soap</a:t>
            </a:r>
            <a:endParaRPr sz="1100">
              <a:latin typeface="Calibri"/>
              <a:cs typeface="Calibri"/>
            </a:endParaRPr>
          </a:p>
          <a:p>
            <a:pPr marL="57785" marR="168910" indent="-58419" algn="just">
              <a:lnSpc>
                <a:spcPct val="91600"/>
              </a:lnSpc>
              <a:spcBef>
                <a:spcPts val="600"/>
              </a:spcBef>
              <a:buSzPct val="75000"/>
              <a:buChar char="•"/>
              <a:tabLst>
                <a:tab pos="57785" algn="l"/>
                <a:tab pos="62865" algn="l"/>
              </a:tabLst>
            </a:pPr>
            <a:r>
              <a:rPr sz="1000" dirty="0">
                <a:latin typeface="Calibri"/>
                <a:cs typeface="Calibri"/>
              </a:rPr>
              <a:t>	Create</a:t>
            </a:r>
            <a:r>
              <a:rPr sz="1000" spc="-30" dirty="0">
                <a:latin typeface="Calibri"/>
                <a:cs typeface="Calibri"/>
              </a:rPr>
              <a:t> </a:t>
            </a:r>
            <a:r>
              <a:rPr sz="1000" spc="-10" dirty="0">
                <a:latin typeface="Calibri"/>
                <a:cs typeface="Calibri"/>
              </a:rPr>
              <a:t>beautiful </a:t>
            </a:r>
            <a:r>
              <a:rPr sz="1000" dirty="0">
                <a:latin typeface="Calibri"/>
                <a:cs typeface="Calibri"/>
              </a:rPr>
              <a:t>soap</a:t>
            </a:r>
            <a:r>
              <a:rPr sz="1000" spc="-20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object</a:t>
            </a:r>
            <a:r>
              <a:rPr sz="1000" spc="-20" dirty="0">
                <a:latin typeface="Calibri"/>
                <a:cs typeface="Calibri"/>
              </a:rPr>
              <a:t> from </a:t>
            </a:r>
            <a:r>
              <a:rPr sz="1000" dirty="0">
                <a:latin typeface="Calibri"/>
                <a:cs typeface="Calibri"/>
              </a:rPr>
              <a:t>HTML</a:t>
            </a:r>
            <a:r>
              <a:rPr sz="1000" spc="-25" dirty="0">
                <a:latin typeface="Calibri"/>
                <a:cs typeface="Calibri"/>
              </a:rPr>
              <a:t> </a:t>
            </a:r>
            <a:r>
              <a:rPr sz="1000" spc="-10" dirty="0">
                <a:latin typeface="Calibri"/>
                <a:cs typeface="Calibri"/>
              </a:rPr>
              <a:t>response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51" name="object 51"/>
          <p:cNvGrpSpPr/>
          <p:nvPr/>
        </p:nvGrpSpPr>
        <p:grpSpPr>
          <a:xfrm>
            <a:off x="9227566" y="3875278"/>
            <a:ext cx="1099820" cy="909319"/>
            <a:chOff x="9227566" y="3875278"/>
            <a:chExt cx="1099820" cy="909319"/>
          </a:xfrm>
        </p:grpSpPr>
        <p:sp>
          <p:nvSpPr>
            <p:cNvPr id="52" name="object 52"/>
            <p:cNvSpPr/>
            <p:nvPr/>
          </p:nvSpPr>
          <p:spPr>
            <a:xfrm>
              <a:off x="9233916" y="3881628"/>
              <a:ext cx="1087120" cy="896619"/>
            </a:xfrm>
            <a:custGeom>
              <a:avLst/>
              <a:gdLst/>
              <a:ahLst/>
              <a:cxnLst/>
              <a:rect l="l" t="t" r="r" b="b"/>
              <a:pathLst>
                <a:path w="1087120" h="896620">
                  <a:moveTo>
                    <a:pt x="996950" y="0"/>
                  </a:moveTo>
                  <a:lnTo>
                    <a:pt x="89661" y="0"/>
                  </a:lnTo>
                  <a:lnTo>
                    <a:pt x="54756" y="7044"/>
                  </a:lnTo>
                  <a:lnTo>
                    <a:pt x="26257" y="26257"/>
                  </a:lnTo>
                  <a:lnTo>
                    <a:pt x="7044" y="54756"/>
                  </a:lnTo>
                  <a:lnTo>
                    <a:pt x="0" y="89662"/>
                  </a:lnTo>
                  <a:lnTo>
                    <a:pt x="0" y="806450"/>
                  </a:lnTo>
                  <a:lnTo>
                    <a:pt x="7044" y="841355"/>
                  </a:lnTo>
                  <a:lnTo>
                    <a:pt x="26257" y="869854"/>
                  </a:lnTo>
                  <a:lnTo>
                    <a:pt x="54756" y="889067"/>
                  </a:lnTo>
                  <a:lnTo>
                    <a:pt x="89661" y="896112"/>
                  </a:lnTo>
                  <a:lnTo>
                    <a:pt x="996950" y="896112"/>
                  </a:lnTo>
                  <a:lnTo>
                    <a:pt x="1031855" y="889067"/>
                  </a:lnTo>
                  <a:lnTo>
                    <a:pt x="1060354" y="869854"/>
                  </a:lnTo>
                  <a:lnTo>
                    <a:pt x="1079567" y="841355"/>
                  </a:lnTo>
                  <a:lnTo>
                    <a:pt x="1086611" y="806450"/>
                  </a:lnTo>
                  <a:lnTo>
                    <a:pt x="1086611" y="89662"/>
                  </a:lnTo>
                  <a:lnTo>
                    <a:pt x="1079567" y="54756"/>
                  </a:lnTo>
                  <a:lnTo>
                    <a:pt x="1060354" y="26257"/>
                  </a:lnTo>
                  <a:lnTo>
                    <a:pt x="1031855" y="7044"/>
                  </a:lnTo>
                  <a:lnTo>
                    <a:pt x="996950" y="0"/>
                  </a:lnTo>
                  <a:close/>
                </a:path>
              </a:pathLst>
            </a:custGeom>
            <a:solidFill>
              <a:srgbClr val="FFFFFF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9233916" y="3881628"/>
              <a:ext cx="1087120" cy="896619"/>
            </a:xfrm>
            <a:custGeom>
              <a:avLst/>
              <a:gdLst/>
              <a:ahLst/>
              <a:cxnLst/>
              <a:rect l="l" t="t" r="r" b="b"/>
              <a:pathLst>
                <a:path w="1087120" h="896620">
                  <a:moveTo>
                    <a:pt x="0" y="89662"/>
                  </a:moveTo>
                  <a:lnTo>
                    <a:pt x="7044" y="54756"/>
                  </a:lnTo>
                  <a:lnTo>
                    <a:pt x="26257" y="26257"/>
                  </a:lnTo>
                  <a:lnTo>
                    <a:pt x="54756" y="7044"/>
                  </a:lnTo>
                  <a:lnTo>
                    <a:pt x="89661" y="0"/>
                  </a:lnTo>
                  <a:lnTo>
                    <a:pt x="996950" y="0"/>
                  </a:lnTo>
                  <a:lnTo>
                    <a:pt x="1031855" y="7044"/>
                  </a:lnTo>
                  <a:lnTo>
                    <a:pt x="1060354" y="26257"/>
                  </a:lnTo>
                  <a:lnTo>
                    <a:pt x="1079567" y="54756"/>
                  </a:lnTo>
                  <a:lnTo>
                    <a:pt x="1086611" y="89662"/>
                  </a:lnTo>
                  <a:lnTo>
                    <a:pt x="1086611" y="806450"/>
                  </a:lnTo>
                  <a:lnTo>
                    <a:pt x="1079567" y="841355"/>
                  </a:lnTo>
                  <a:lnTo>
                    <a:pt x="1060354" y="869854"/>
                  </a:lnTo>
                  <a:lnTo>
                    <a:pt x="1031855" y="889067"/>
                  </a:lnTo>
                  <a:lnTo>
                    <a:pt x="996950" y="896112"/>
                  </a:lnTo>
                  <a:lnTo>
                    <a:pt x="89661" y="896112"/>
                  </a:lnTo>
                  <a:lnTo>
                    <a:pt x="54756" y="889067"/>
                  </a:lnTo>
                  <a:lnTo>
                    <a:pt x="26257" y="869854"/>
                  </a:lnTo>
                  <a:lnTo>
                    <a:pt x="7044" y="841355"/>
                  </a:lnTo>
                  <a:lnTo>
                    <a:pt x="0" y="806450"/>
                  </a:lnTo>
                  <a:lnTo>
                    <a:pt x="0" y="89662"/>
                  </a:lnTo>
                  <a:close/>
                </a:path>
              </a:pathLst>
            </a:custGeom>
            <a:ln w="1270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4" name="object 54"/>
          <p:cNvSpPr txBox="1"/>
          <p:nvPr/>
        </p:nvSpPr>
        <p:spPr>
          <a:xfrm>
            <a:off x="9274175" y="3888740"/>
            <a:ext cx="995044" cy="596900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57785" marR="5080" indent="-58419">
              <a:lnSpc>
                <a:spcPct val="91700"/>
              </a:lnSpc>
              <a:spcBef>
                <a:spcPts val="195"/>
              </a:spcBef>
              <a:buSzPct val="75000"/>
              <a:buChar char="•"/>
              <a:tabLst>
                <a:tab pos="57785" algn="l"/>
                <a:tab pos="62865" algn="l"/>
              </a:tabLst>
            </a:pPr>
            <a:r>
              <a:rPr sz="1000" dirty="0">
                <a:latin typeface="Calibri"/>
                <a:cs typeface="Calibri"/>
              </a:rPr>
              <a:t>	Collect</a:t>
            </a:r>
            <a:r>
              <a:rPr sz="1000" spc="-40" dirty="0">
                <a:latin typeface="Calibri"/>
                <a:cs typeface="Calibri"/>
              </a:rPr>
              <a:t> </a:t>
            </a:r>
            <a:r>
              <a:rPr sz="1000" spc="-25" dirty="0">
                <a:latin typeface="Calibri"/>
                <a:cs typeface="Calibri"/>
              </a:rPr>
              <a:t>all</a:t>
            </a:r>
            <a:r>
              <a:rPr sz="1000" spc="500" dirty="0">
                <a:latin typeface="Calibri"/>
                <a:cs typeface="Calibri"/>
              </a:rPr>
              <a:t> </a:t>
            </a:r>
            <a:r>
              <a:rPr sz="1000" spc="-10" dirty="0">
                <a:latin typeface="Calibri"/>
                <a:cs typeface="Calibri"/>
              </a:rPr>
              <a:t>relevant headers/extract </a:t>
            </a:r>
            <a:r>
              <a:rPr sz="1000" dirty="0">
                <a:latin typeface="Calibri"/>
                <a:cs typeface="Calibri"/>
              </a:rPr>
              <a:t>rows</a:t>
            </a:r>
            <a:r>
              <a:rPr sz="1000" spc="-5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to</a:t>
            </a:r>
            <a:r>
              <a:rPr sz="1000" spc="-10" dirty="0">
                <a:latin typeface="Calibri"/>
                <a:cs typeface="Calibri"/>
              </a:rPr>
              <a:t> Datafame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55" name="object 55"/>
          <p:cNvGrpSpPr/>
          <p:nvPr/>
        </p:nvGrpSpPr>
        <p:grpSpPr>
          <a:xfrm>
            <a:off x="9468357" y="4579365"/>
            <a:ext cx="1440180" cy="680720"/>
            <a:chOff x="9468357" y="4579365"/>
            <a:chExt cx="1440180" cy="680720"/>
          </a:xfrm>
        </p:grpSpPr>
        <p:sp>
          <p:nvSpPr>
            <p:cNvPr id="56" name="object 56"/>
            <p:cNvSpPr/>
            <p:nvPr/>
          </p:nvSpPr>
          <p:spPr>
            <a:xfrm>
              <a:off x="9474708" y="4585715"/>
              <a:ext cx="1433830" cy="674370"/>
            </a:xfrm>
            <a:custGeom>
              <a:avLst/>
              <a:gdLst/>
              <a:ahLst/>
              <a:cxnLst/>
              <a:rect l="l" t="t" r="r" b="b"/>
              <a:pathLst>
                <a:path w="1433829" h="674370">
                  <a:moveTo>
                    <a:pt x="1433830" y="448564"/>
                  </a:moveTo>
                  <a:lnTo>
                    <a:pt x="1429766" y="383032"/>
                  </a:lnTo>
                  <a:lnTo>
                    <a:pt x="1366647" y="410337"/>
                  </a:lnTo>
                  <a:lnTo>
                    <a:pt x="1385824" y="421259"/>
                  </a:lnTo>
                  <a:lnTo>
                    <a:pt x="1357630" y="457187"/>
                  </a:lnTo>
                  <a:lnTo>
                    <a:pt x="1326515" y="490461"/>
                  </a:lnTo>
                  <a:lnTo>
                    <a:pt x="1292694" y="520915"/>
                  </a:lnTo>
                  <a:lnTo>
                    <a:pt x="1256347" y="548373"/>
                  </a:lnTo>
                  <a:lnTo>
                    <a:pt x="1217676" y="572643"/>
                  </a:lnTo>
                  <a:lnTo>
                    <a:pt x="1174953" y="594436"/>
                  </a:lnTo>
                  <a:lnTo>
                    <a:pt x="1131227" y="611987"/>
                  </a:lnTo>
                  <a:lnTo>
                    <a:pt x="1086739" y="625386"/>
                  </a:lnTo>
                  <a:lnTo>
                    <a:pt x="1041742" y="634695"/>
                  </a:lnTo>
                  <a:lnTo>
                    <a:pt x="996492" y="639978"/>
                  </a:lnTo>
                  <a:lnTo>
                    <a:pt x="951242" y="641324"/>
                  </a:lnTo>
                  <a:lnTo>
                    <a:pt x="906233" y="638797"/>
                  </a:lnTo>
                  <a:lnTo>
                    <a:pt x="861733" y="632447"/>
                  </a:lnTo>
                  <a:lnTo>
                    <a:pt x="818007" y="622363"/>
                  </a:lnTo>
                  <a:lnTo>
                    <a:pt x="775271" y="608622"/>
                  </a:lnTo>
                  <a:lnTo>
                    <a:pt x="733806" y="591273"/>
                  </a:lnTo>
                  <a:lnTo>
                    <a:pt x="693864" y="570395"/>
                  </a:lnTo>
                  <a:lnTo>
                    <a:pt x="655688" y="546049"/>
                  </a:lnTo>
                  <a:lnTo>
                    <a:pt x="619544" y="518325"/>
                  </a:lnTo>
                  <a:lnTo>
                    <a:pt x="585673" y="487273"/>
                  </a:lnTo>
                  <a:lnTo>
                    <a:pt x="554329" y="452983"/>
                  </a:lnTo>
                  <a:lnTo>
                    <a:pt x="525767" y="415505"/>
                  </a:lnTo>
                  <a:lnTo>
                    <a:pt x="506945" y="385572"/>
                  </a:lnTo>
                  <a:lnTo>
                    <a:pt x="927608" y="385572"/>
                  </a:lnTo>
                  <a:lnTo>
                    <a:pt x="942632" y="382549"/>
                  </a:lnTo>
                  <a:lnTo>
                    <a:pt x="954913" y="374269"/>
                  </a:lnTo>
                  <a:lnTo>
                    <a:pt x="963180" y="362000"/>
                  </a:lnTo>
                  <a:lnTo>
                    <a:pt x="966216" y="346964"/>
                  </a:lnTo>
                  <a:lnTo>
                    <a:pt x="966216" y="38608"/>
                  </a:lnTo>
                  <a:lnTo>
                    <a:pt x="963180" y="23583"/>
                  </a:lnTo>
                  <a:lnTo>
                    <a:pt x="954900" y="11315"/>
                  </a:lnTo>
                  <a:lnTo>
                    <a:pt x="942632" y="3035"/>
                  </a:lnTo>
                  <a:lnTo>
                    <a:pt x="927608" y="0"/>
                  </a:lnTo>
                  <a:lnTo>
                    <a:pt x="38608" y="0"/>
                  </a:lnTo>
                  <a:lnTo>
                    <a:pt x="23571" y="3035"/>
                  </a:lnTo>
                  <a:lnTo>
                    <a:pt x="11303" y="11303"/>
                  </a:lnTo>
                  <a:lnTo>
                    <a:pt x="3022" y="23583"/>
                  </a:lnTo>
                  <a:lnTo>
                    <a:pt x="0" y="38608"/>
                  </a:lnTo>
                  <a:lnTo>
                    <a:pt x="0" y="346964"/>
                  </a:lnTo>
                  <a:lnTo>
                    <a:pt x="3022" y="362000"/>
                  </a:lnTo>
                  <a:lnTo>
                    <a:pt x="11303" y="374269"/>
                  </a:lnTo>
                  <a:lnTo>
                    <a:pt x="23571" y="382549"/>
                  </a:lnTo>
                  <a:lnTo>
                    <a:pt x="38608" y="385572"/>
                  </a:lnTo>
                  <a:lnTo>
                    <a:pt x="481469" y="385572"/>
                  </a:lnTo>
                  <a:lnTo>
                    <a:pt x="471424" y="391287"/>
                  </a:lnTo>
                  <a:lnTo>
                    <a:pt x="497611" y="432981"/>
                  </a:lnTo>
                  <a:lnTo>
                    <a:pt x="527291" y="472122"/>
                  </a:lnTo>
                  <a:lnTo>
                    <a:pt x="560260" y="508469"/>
                  </a:lnTo>
                  <a:lnTo>
                    <a:pt x="596315" y="541845"/>
                  </a:lnTo>
                  <a:lnTo>
                    <a:pt x="635254" y="572008"/>
                  </a:lnTo>
                  <a:lnTo>
                    <a:pt x="675855" y="598170"/>
                  </a:lnTo>
                  <a:lnTo>
                    <a:pt x="717842" y="620407"/>
                  </a:lnTo>
                  <a:lnTo>
                    <a:pt x="760958" y="638771"/>
                  </a:lnTo>
                  <a:lnTo>
                    <a:pt x="804976" y="653288"/>
                  </a:lnTo>
                  <a:lnTo>
                    <a:pt x="849680" y="664006"/>
                  </a:lnTo>
                  <a:lnTo>
                    <a:pt x="894803" y="670953"/>
                  </a:lnTo>
                  <a:lnTo>
                    <a:pt x="940142" y="674192"/>
                  </a:lnTo>
                  <a:lnTo>
                    <a:pt x="985443" y="673747"/>
                  </a:lnTo>
                  <a:lnTo>
                    <a:pt x="1030478" y="669671"/>
                  </a:lnTo>
                  <a:lnTo>
                    <a:pt x="1075016" y="661987"/>
                  </a:lnTo>
                  <a:lnTo>
                    <a:pt x="1118819" y="650760"/>
                  </a:lnTo>
                  <a:lnTo>
                    <a:pt x="1161656" y="636003"/>
                  </a:lnTo>
                  <a:lnTo>
                    <a:pt x="1203286" y="617778"/>
                  </a:lnTo>
                  <a:lnTo>
                    <a:pt x="1243495" y="596112"/>
                  </a:lnTo>
                  <a:lnTo>
                    <a:pt x="1282026" y="571042"/>
                  </a:lnTo>
                  <a:lnTo>
                    <a:pt x="1318653" y="542632"/>
                  </a:lnTo>
                  <a:lnTo>
                    <a:pt x="1353134" y="510895"/>
                  </a:lnTo>
                  <a:lnTo>
                    <a:pt x="1385265" y="475894"/>
                  </a:lnTo>
                  <a:lnTo>
                    <a:pt x="1414780" y="437642"/>
                  </a:lnTo>
                  <a:lnTo>
                    <a:pt x="1433830" y="448564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9474707" y="4585715"/>
              <a:ext cx="966469" cy="386080"/>
            </a:xfrm>
            <a:custGeom>
              <a:avLst/>
              <a:gdLst/>
              <a:ahLst/>
              <a:cxnLst/>
              <a:rect l="l" t="t" r="r" b="b"/>
              <a:pathLst>
                <a:path w="966470" h="386079">
                  <a:moveTo>
                    <a:pt x="0" y="38607"/>
                  </a:moveTo>
                  <a:lnTo>
                    <a:pt x="3032" y="23574"/>
                  </a:lnTo>
                  <a:lnTo>
                    <a:pt x="11302" y="11302"/>
                  </a:lnTo>
                  <a:lnTo>
                    <a:pt x="23574" y="3032"/>
                  </a:lnTo>
                  <a:lnTo>
                    <a:pt x="38608" y="0"/>
                  </a:lnTo>
                  <a:lnTo>
                    <a:pt x="927608" y="0"/>
                  </a:lnTo>
                  <a:lnTo>
                    <a:pt x="942641" y="3032"/>
                  </a:lnTo>
                  <a:lnTo>
                    <a:pt x="954912" y="11302"/>
                  </a:lnTo>
                  <a:lnTo>
                    <a:pt x="963183" y="23574"/>
                  </a:lnTo>
                  <a:lnTo>
                    <a:pt x="966216" y="38607"/>
                  </a:lnTo>
                  <a:lnTo>
                    <a:pt x="966216" y="346963"/>
                  </a:lnTo>
                  <a:lnTo>
                    <a:pt x="963183" y="361997"/>
                  </a:lnTo>
                  <a:lnTo>
                    <a:pt x="954913" y="374268"/>
                  </a:lnTo>
                  <a:lnTo>
                    <a:pt x="942641" y="382539"/>
                  </a:lnTo>
                  <a:lnTo>
                    <a:pt x="927608" y="385571"/>
                  </a:lnTo>
                  <a:lnTo>
                    <a:pt x="38608" y="385571"/>
                  </a:lnTo>
                  <a:lnTo>
                    <a:pt x="23574" y="382539"/>
                  </a:lnTo>
                  <a:lnTo>
                    <a:pt x="11302" y="374268"/>
                  </a:lnTo>
                  <a:lnTo>
                    <a:pt x="3032" y="361997"/>
                  </a:lnTo>
                  <a:lnTo>
                    <a:pt x="0" y="346963"/>
                  </a:lnTo>
                  <a:lnTo>
                    <a:pt x="0" y="38607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8" name="object 58"/>
          <p:cNvSpPr txBox="1"/>
          <p:nvPr/>
        </p:nvSpPr>
        <p:spPr>
          <a:xfrm>
            <a:off x="9540240" y="4589145"/>
            <a:ext cx="848994" cy="347980"/>
          </a:xfrm>
          <a:prstGeom prst="rect">
            <a:avLst/>
          </a:prstGeom>
        </p:spPr>
        <p:txBody>
          <a:bodyPr vert="horz" wrap="square" lIns="0" tIns="29845" rIns="0" bIns="0" rtlCol="0">
            <a:spAutoFit/>
          </a:bodyPr>
          <a:lstStyle/>
          <a:p>
            <a:pPr marL="342900" marR="5080" indent="-342900">
              <a:lnSpc>
                <a:spcPts val="1210"/>
              </a:lnSpc>
              <a:spcBef>
                <a:spcPts val="235"/>
              </a:spcBef>
            </a:pP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Extract</a:t>
            </a:r>
            <a:r>
              <a:rPr sz="11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11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spc="-25" dirty="0">
                <a:solidFill>
                  <a:srgbClr val="FFFFFF"/>
                </a:solidFill>
                <a:latin typeface="Calibri"/>
                <a:cs typeface="Calibri"/>
              </a:rPr>
              <a:t>to DF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59" name="object 59"/>
          <p:cNvGrpSpPr/>
          <p:nvPr/>
        </p:nvGrpSpPr>
        <p:grpSpPr>
          <a:xfrm>
            <a:off x="10593069" y="3683253"/>
            <a:ext cx="1219835" cy="1101090"/>
            <a:chOff x="10593069" y="3683253"/>
            <a:chExt cx="1219835" cy="1101090"/>
          </a:xfrm>
        </p:grpSpPr>
        <p:sp>
          <p:nvSpPr>
            <p:cNvPr id="60" name="object 60"/>
            <p:cNvSpPr/>
            <p:nvPr/>
          </p:nvSpPr>
          <p:spPr>
            <a:xfrm>
              <a:off x="10599419" y="3881627"/>
              <a:ext cx="1087120" cy="896619"/>
            </a:xfrm>
            <a:custGeom>
              <a:avLst/>
              <a:gdLst/>
              <a:ahLst/>
              <a:cxnLst/>
              <a:rect l="l" t="t" r="r" b="b"/>
              <a:pathLst>
                <a:path w="1087120" h="896620">
                  <a:moveTo>
                    <a:pt x="996950" y="0"/>
                  </a:moveTo>
                  <a:lnTo>
                    <a:pt x="89661" y="0"/>
                  </a:lnTo>
                  <a:lnTo>
                    <a:pt x="54756" y="7044"/>
                  </a:lnTo>
                  <a:lnTo>
                    <a:pt x="26257" y="26257"/>
                  </a:lnTo>
                  <a:lnTo>
                    <a:pt x="7044" y="54756"/>
                  </a:lnTo>
                  <a:lnTo>
                    <a:pt x="0" y="89662"/>
                  </a:lnTo>
                  <a:lnTo>
                    <a:pt x="0" y="806450"/>
                  </a:lnTo>
                  <a:lnTo>
                    <a:pt x="7044" y="841355"/>
                  </a:lnTo>
                  <a:lnTo>
                    <a:pt x="26257" y="869854"/>
                  </a:lnTo>
                  <a:lnTo>
                    <a:pt x="54756" y="889067"/>
                  </a:lnTo>
                  <a:lnTo>
                    <a:pt x="89661" y="896112"/>
                  </a:lnTo>
                  <a:lnTo>
                    <a:pt x="996950" y="896112"/>
                  </a:lnTo>
                  <a:lnTo>
                    <a:pt x="1031855" y="889067"/>
                  </a:lnTo>
                  <a:lnTo>
                    <a:pt x="1060354" y="869854"/>
                  </a:lnTo>
                  <a:lnTo>
                    <a:pt x="1079567" y="841355"/>
                  </a:lnTo>
                  <a:lnTo>
                    <a:pt x="1086611" y="806450"/>
                  </a:lnTo>
                  <a:lnTo>
                    <a:pt x="1086611" y="89662"/>
                  </a:lnTo>
                  <a:lnTo>
                    <a:pt x="1079567" y="54756"/>
                  </a:lnTo>
                  <a:lnTo>
                    <a:pt x="1060354" y="26257"/>
                  </a:lnTo>
                  <a:lnTo>
                    <a:pt x="1031855" y="7044"/>
                  </a:lnTo>
                  <a:lnTo>
                    <a:pt x="996950" y="0"/>
                  </a:lnTo>
                  <a:close/>
                </a:path>
              </a:pathLst>
            </a:custGeom>
            <a:solidFill>
              <a:srgbClr val="FFFFFF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10599419" y="3881627"/>
              <a:ext cx="1087120" cy="896619"/>
            </a:xfrm>
            <a:custGeom>
              <a:avLst/>
              <a:gdLst/>
              <a:ahLst/>
              <a:cxnLst/>
              <a:rect l="l" t="t" r="r" b="b"/>
              <a:pathLst>
                <a:path w="1087120" h="896620">
                  <a:moveTo>
                    <a:pt x="0" y="89662"/>
                  </a:moveTo>
                  <a:lnTo>
                    <a:pt x="7044" y="54756"/>
                  </a:lnTo>
                  <a:lnTo>
                    <a:pt x="26257" y="26257"/>
                  </a:lnTo>
                  <a:lnTo>
                    <a:pt x="54756" y="7044"/>
                  </a:lnTo>
                  <a:lnTo>
                    <a:pt x="89661" y="0"/>
                  </a:lnTo>
                  <a:lnTo>
                    <a:pt x="996950" y="0"/>
                  </a:lnTo>
                  <a:lnTo>
                    <a:pt x="1031855" y="7044"/>
                  </a:lnTo>
                  <a:lnTo>
                    <a:pt x="1060354" y="26257"/>
                  </a:lnTo>
                  <a:lnTo>
                    <a:pt x="1079567" y="54756"/>
                  </a:lnTo>
                  <a:lnTo>
                    <a:pt x="1086611" y="89662"/>
                  </a:lnTo>
                  <a:lnTo>
                    <a:pt x="1086611" y="806450"/>
                  </a:lnTo>
                  <a:lnTo>
                    <a:pt x="1079567" y="841355"/>
                  </a:lnTo>
                  <a:lnTo>
                    <a:pt x="1060354" y="869854"/>
                  </a:lnTo>
                  <a:lnTo>
                    <a:pt x="1031855" y="889067"/>
                  </a:lnTo>
                  <a:lnTo>
                    <a:pt x="996950" y="896112"/>
                  </a:lnTo>
                  <a:lnTo>
                    <a:pt x="89661" y="896112"/>
                  </a:lnTo>
                  <a:lnTo>
                    <a:pt x="54756" y="889067"/>
                  </a:lnTo>
                  <a:lnTo>
                    <a:pt x="26257" y="869854"/>
                  </a:lnTo>
                  <a:lnTo>
                    <a:pt x="7044" y="841355"/>
                  </a:lnTo>
                  <a:lnTo>
                    <a:pt x="0" y="806450"/>
                  </a:lnTo>
                  <a:lnTo>
                    <a:pt x="0" y="89662"/>
                  </a:lnTo>
                  <a:close/>
                </a:path>
              </a:pathLst>
            </a:custGeom>
            <a:ln w="12700">
              <a:solidFill>
                <a:srgbClr val="5B9B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10840211" y="3689603"/>
              <a:ext cx="966469" cy="384175"/>
            </a:xfrm>
            <a:custGeom>
              <a:avLst/>
              <a:gdLst/>
              <a:ahLst/>
              <a:cxnLst/>
              <a:rect l="l" t="t" r="r" b="b"/>
              <a:pathLst>
                <a:path w="966470" h="384175">
                  <a:moveTo>
                    <a:pt x="927862" y="0"/>
                  </a:moveTo>
                  <a:lnTo>
                    <a:pt x="38354" y="0"/>
                  </a:lnTo>
                  <a:lnTo>
                    <a:pt x="23413" y="3010"/>
                  </a:lnTo>
                  <a:lnTo>
                    <a:pt x="11223" y="11223"/>
                  </a:lnTo>
                  <a:lnTo>
                    <a:pt x="3010" y="23413"/>
                  </a:lnTo>
                  <a:lnTo>
                    <a:pt x="0" y="38354"/>
                  </a:lnTo>
                  <a:lnTo>
                    <a:pt x="0" y="345694"/>
                  </a:lnTo>
                  <a:lnTo>
                    <a:pt x="3010" y="360634"/>
                  </a:lnTo>
                  <a:lnTo>
                    <a:pt x="11223" y="372824"/>
                  </a:lnTo>
                  <a:lnTo>
                    <a:pt x="23413" y="381037"/>
                  </a:lnTo>
                  <a:lnTo>
                    <a:pt x="38354" y="384048"/>
                  </a:lnTo>
                  <a:lnTo>
                    <a:pt x="927862" y="384048"/>
                  </a:lnTo>
                  <a:lnTo>
                    <a:pt x="942802" y="381037"/>
                  </a:lnTo>
                  <a:lnTo>
                    <a:pt x="954992" y="372824"/>
                  </a:lnTo>
                  <a:lnTo>
                    <a:pt x="963205" y="360634"/>
                  </a:lnTo>
                  <a:lnTo>
                    <a:pt x="966216" y="345694"/>
                  </a:lnTo>
                  <a:lnTo>
                    <a:pt x="966216" y="38354"/>
                  </a:lnTo>
                  <a:lnTo>
                    <a:pt x="963205" y="23413"/>
                  </a:lnTo>
                  <a:lnTo>
                    <a:pt x="954992" y="11223"/>
                  </a:lnTo>
                  <a:lnTo>
                    <a:pt x="942802" y="3010"/>
                  </a:lnTo>
                  <a:lnTo>
                    <a:pt x="927862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10840211" y="3689603"/>
              <a:ext cx="966469" cy="384175"/>
            </a:xfrm>
            <a:custGeom>
              <a:avLst/>
              <a:gdLst/>
              <a:ahLst/>
              <a:cxnLst/>
              <a:rect l="l" t="t" r="r" b="b"/>
              <a:pathLst>
                <a:path w="966470" h="384175">
                  <a:moveTo>
                    <a:pt x="0" y="38354"/>
                  </a:moveTo>
                  <a:lnTo>
                    <a:pt x="3010" y="23413"/>
                  </a:lnTo>
                  <a:lnTo>
                    <a:pt x="11223" y="11223"/>
                  </a:lnTo>
                  <a:lnTo>
                    <a:pt x="23413" y="3010"/>
                  </a:lnTo>
                  <a:lnTo>
                    <a:pt x="38354" y="0"/>
                  </a:lnTo>
                  <a:lnTo>
                    <a:pt x="927862" y="0"/>
                  </a:lnTo>
                  <a:lnTo>
                    <a:pt x="942802" y="3010"/>
                  </a:lnTo>
                  <a:lnTo>
                    <a:pt x="954992" y="11223"/>
                  </a:lnTo>
                  <a:lnTo>
                    <a:pt x="963205" y="23413"/>
                  </a:lnTo>
                  <a:lnTo>
                    <a:pt x="966216" y="38354"/>
                  </a:lnTo>
                  <a:lnTo>
                    <a:pt x="966216" y="345694"/>
                  </a:lnTo>
                  <a:lnTo>
                    <a:pt x="963205" y="360634"/>
                  </a:lnTo>
                  <a:lnTo>
                    <a:pt x="954992" y="372824"/>
                  </a:lnTo>
                  <a:lnTo>
                    <a:pt x="942802" y="381037"/>
                  </a:lnTo>
                  <a:lnTo>
                    <a:pt x="927862" y="384048"/>
                  </a:lnTo>
                  <a:lnTo>
                    <a:pt x="38354" y="384048"/>
                  </a:lnTo>
                  <a:lnTo>
                    <a:pt x="23413" y="381037"/>
                  </a:lnTo>
                  <a:lnTo>
                    <a:pt x="11223" y="372824"/>
                  </a:lnTo>
                  <a:lnTo>
                    <a:pt x="3010" y="360634"/>
                  </a:lnTo>
                  <a:lnTo>
                    <a:pt x="0" y="345694"/>
                  </a:lnTo>
                  <a:lnTo>
                    <a:pt x="0" y="38354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4" name="object 64"/>
          <p:cNvSpPr txBox="1"/>
          <p:nvPr/>
        </p:nvSpPr>
        <p:spPr>
          <a:xfrm>
            <a:off x="10639679" y="3692397"/>
            <a:ext cx="1123315" cy="845185"/>
          </a:xfrm>
          <a:prstGeom prst="rect">
            <a:avLst/>
          </a:prstGeom>
        </p:spPr>
        <p:txBody>
          <a:bodyPr vert="horz" wrap="square" lIns="0" tIns="29845" rIns="0" bIns="0" rtlCol="0">
            <a:spAutoFit/>
          </a:bodyPr>
          <a:lstStyle/>
          <a:p>
            <a:pPr marL="488315" marR="5080" indent="-230504">
              <a:lnSpc>
                <a:spcPts val="1210"/>
              </a:lnSpc>
              <a:spcBef>
                <a:spcPts val="235"/>
              </a:spcBef>
            </a:pP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Convert</a:t>
            </a:r>
            <a:r>
              <a:rPr sz="11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1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spc="-25" dirty="0">
                <a:solidFill>
                  <a:srgbClr val="FFFFFF"/>
                </a:solidFill>
                <a:latin typeface="Calibri"/>
                <a:cs typeface="Calibri"/>
              </a:rPr>
              <a:t>CSV </a:t>
            </a:r>
            <a:r>
              <a:rPr sz="1100" spc="-10" dirty="0">
                <a:solidFill>
                  <a:srgbClr val="FFFFFF"/>
                </a:solidFill>
                <a:latin typeface="Calibri"/>
                <a:cs typeface="Calibri"/>
              </a:rPr>
              <a:t>format</a:t>
            </a:r>
            <a:endParaRPr sz="1100">
              <a:latin typeface="Calibri"/>
              <a:cs typeface="Calibri"/>
            </a:endParaRPr>
          </a:p>
          <a:p>
            <a:pPr marL="57785" marR="142875" indent="-58419">
              <a:lnSpc>
                <a:spcPct val="91600"/>
              </a:lnSpc>
              <a:spcBef>
                <a:spcPts val="600"/>
              </a:spcBef>
              <a:buSzPct val="75000"/>
              <a:buChar char="•"/>
              <a:tabLst>
                <a:tab pos="57785" algn="l"/>
                <a:tab pos="62865" algn="l"/>
              </a:tabLst>
            </a:pPr>
            <a:r>
              <a:rPr sz="1000" dirty="0">
                <a:latin typeface="Calibri"/>
                <a:cs typeface="Calibri"/>
              </a:rPr>
              <a:t>	</a:t>
            </a:r>
            <a:r>
              <a:rPr sz="1000" spc="-10" dirty="0">
                <a:latin typeface="Calibri"/>
                <a:cs typeface="Calibri"/>
              </a:rPr>
              <a:t>Convert </a:t>
            </a:r>
            <a:r>
              <a:rPr sz="1000" dirty="0">
                <a:latin typeface="Calibri"/>
                <a:cs typeface="Calibri"/>
              </a:rPr>
              <a:t>Dataframe</a:t>
            </a:r>
            <a:r>
              <a:rPr sz="1000" spc="-25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to</a:t>
            </a:r>
            <a:r>
              <a:rPr sz="1000" spc="-30" dirty="0">
                <a:latin typeface="Calibri"/>
                <a:cs typeface="Calibri"/>
              </a:rPr>
              <a:t> </a:t>
            </a:r>
            <a:r>
              <a:rPr sz="1000" spc="-25" dirty="0">
                <a:latin typeface="Calibri"/>
                <a:cs typeface="Calibri"/>
              </a:rPr>
              <a:t>CSV</a:t>
            </a:r>
            <a:r>
              <a:rPr sz="1000" dirty="0">
                <a:latin typeface="Calibri"/>
                <a:cs typeface="Calibri"/>
              </a:rPr>
              <a:t> for</a:t>
            </a:r>
            <a:r>
              <a:rPr sz="1000" spc="-20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next</a:t>
            </a:r>
            <a:r>
              <a:rPr sz="1000" spc="-20" dirty="0">
                <a:latin typeface="Calibri"/>
                <a:cs typeface="Calibri"/>
              </a:rPr>
              <a:t> </a:t>
            </a:r>
            <a:r>
              <a:rPr sz="1000" spc="-10" dirty="0">
                <a:latin typeface="Calibri"/>
                <a:cs typeface="Calibri"/>
              </a:rPr>
              <a:t>phase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74650" y="3395728"/>
            <a:ext cx="351155" cy="321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430"/>
              </a:lnSpc>
              <a:tabLst>
                <a:tab pos="227965" algn="l"/>
              </a:tabLst>
            </a:pPr>
            <a:r>
              <a:rPr sz="2200" spc="-50" dirty="0">
                <a:solidFill>
                  <a:srgbClr val="292929"/>
                </a:solidFill>
                <a:latin typeface="Arial MT"/>
                <a:cs typeface="Arial MT"/>
              </a:rPr>
              <a:t>•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	</a:t>
            </a:r>
            <a:r>
              <a:rPr sz="2200" spc="-180" dirty="0">
                <a:solidFill>
                  <a:srgbClr val="292929"/>
                </a:solidFill>
                <a:latin typeface="Microsoft Sans Serif"/>
                <a:cs typeface="Microsoft Sans Serif"/>
              </a:rPr>
              <a:t>c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398"/>
            <a:ext cx="585660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45" dirty="0"/>
              <a:t>Data</a:t>
            </a:r>
            <a:r>
              <a:rPr spc="-55" dirty="0"/>
              <a:t> Collection</a:t>
            </a:r>
            <a:r>
              <a:rPr spc="-5" dirty="0"/>
              <a:t> </a:t>
            </a:r>
            <a:r>
              <a:rPr spc="760" dirty="0"/>
              <a:t>–</a:t>
            </a:r>
            <a:r>
              <a:rPr spc="-25" dirty="0"/>
              <a:t> </a:t>
            </a:r>
            <a:r>
              <a:rPr spc="-275" dirty="0"/>
              <a:t>SpaceX</a:t>
            </a:r>
            <a:r>
              <a:rPr spc="30" dirty="0"/>
              <a:t> </a:t>
            </a:r>
            <a:r>
              <a:rPr spc="-155" dirty="0"/>
              <a:t>API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962913" y="1088136"/>
            <a:ext cx="9548495" cy="1472565"/>
            <a:chOff x="962913" y="1088136"/>
            <a:chExt cx="9548495" cy="1472565"/>
          </a:xfrm>
        </p:grpSpPr>
        <p:sp>
          <p:nvSpPr>
            <p:cNvPr id="5" name="object 5"/>
            <p:cNvSpPr/>
            <p:nvPr/>
          </p:nvSpPr>
          <p:spPr>
            <a:xfrm>
              <a:off x="1738883" y="1088136"/>
              <a:ext cx="8772525" cy="1472565"/>
            </a:xfrm>
            <a:custGeom>
              <a:avLst/>
              <a:gdLst/>
              <a:ahLst/>
              <a:cxnLst/>
              <a:rect l="l" t="t" r="r" b="b"/>
              <a:pathLst>
                <a:path w="8772525" h="1472564">
                  <a:moveTo>
                    <a:pt x="8036052" y="0"/>
                  </a:moveTo>
                  <a:lnTo>
                    <a:pt x="8036052" y="368046"/>
                  </a:lnTo>
                  <a:lnTo>
                    <a:pt x="0" y="368046"/>
                  </a:lnTo>
                  <a:lnTo>
                    <a:pt x="0" y="1104138"/>
                  </a:lnTo>
                  <a:lnTo>
                    <a:pt x="8036052" y="1104138"/>
                  </a:lnTo>
                  <a:lnTo>
                    <a:pt x="8036052" y="1472184"/>
                  </a:lnTo>
                  <a:lnTo>
                    <a:pt x="8772144" y="736091"/>
                  </a:lnTo>
                  <a:lnTo>
                    <a:pt x="8036052" y="0"/>
                  </a:lnTo>
                  <a:close/>
                </a:path>
              </a:pathLst>
            </a:custGeom>
            <a:solidFill>
              <a:srgbClr val="CFD4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969263" y="1530095"/>
              <a:ext cx="1983105" cy="588645"/>
            </a:xfrm>
            <a:custGeom>
              <a:avLst/>
              <a:gdLst/>
              <a:ahLst/>
              <a:cxnLst/>
              <a:rect l="l" t="t" r="r" b="b"/>
              <a:pathLst>
                <a:path w="1983105" h="588644">
                  <a:moveTo>
                    <a:pt x="1884680" y="0"/>
                  </a:moveTo>
                  <a:lnTo>
                    <a:pt x="98044" y="0"/>
                  </a:lnTo>
                  <a:lnTo>
                    <a:pt x="59878" y="7711"/>
                  </a:lnTo>
                  <a:lnTo>
                    <a:pt x="28714" y="28733"/>
                  </a:lnTo>
                  <a:lnTo>
                    <a:pt x="7704" y="59900"/>
                  </a:lnTo>
                  <a:lnTo>
                    <a:pt x="0" y="98043"/>
                  </a:lnTo>
                  <a:lnTo>
                    <a:pt x="0" y="490219"/>
                  </a:lnTo>
                  <a:lnTo>
                    <a:pt x="7704" y="528363"/>
                  </a:lnTo>
                  <a:lnTo>
                    <a:pt x="28714" y="559530"/>
                  </a:lnTo>
                  <a:lnTo>
                    <a:pt x="59878" y="580552"/>
                  </a:lnTo>
                  <a:lnTo>
                    <a:pt x="98044" y="588263"/>
                  </a:lnTo>
                  <a:lnTo>
                    <a:pt x="1884680" y="588263"/>
                  </a:lnTo>
                  <a:lnTo>
                    <a:pt x="1922823" y="580552"/>
                  </a:lnTo>
                  <a:lnTo>
                    <a:pt x="1953990" y="559530"/>
                  </a:lnTo>
                  <a:lnTo>
                    <a:pt x="1975012" y="528363"/>
                  </a:lnTo>
                  <a:lnTo>
                    <a:pt x="1982724" y="490219"/>
                  </a:lnTo>
                  <a:lnTo>
                    <a:pt x="1982724" y="98043"/>
                  </a:lnTo>
                  <a:lnTo>
                    <a:pt x="1975012" y="59900"/>
                  </a:lnTo>
                  <a:lnTo>
                    <a:pt x="1953990" y="28733"/>
                  </a:lnTo>
                  <a:lnTo>
                    <a:pt x="1922823" y="7711"/>
                  </a:lnTo>
                  <a:lnTo>
                    <a:pt x="1884680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969263" y="1530095"/>
              <a:ext cx="1983105" cy="588645"/>
            </a:xfrm>
            <a:custGeom>
              <a:avLst/>
              <a:gdLst/>
              <a:ahLst/>
              <a:cxnLst/>
              <a:rect l="l" t="t" r="r" b="b"/>
              <a:pathLst>
                <a:path w="1983105" h="588644">
                  <a:moveTo>
                    <a:pt x="0" y="98043"/>
                  </a:moveTo>
                  <a:lnTo>
                    <a:pt x="7704" y="59900"/>
                  </a:lnTo>
                  <a:lnTo>
                    <a:pt x="28714" y="28733"/>
                  </a:lnTo>
                  <a:lnTo>
                    <a:pt x="59878" y="7711"/>
                  </a:lnTo>
                  <a:lnTo>
                    <a:pt x="98044" y="0"/>
                  </a:lnTo>
                  <a:lnTo>
                    <a:pt x="1884680" y="0"/>
                  </a:lnTo>
                  <a:lnTo>
                    <a:pt x="1922823" y="7711"/>
                  </a:lnTo>
                  <a:lnTo>
                    <a:pt x="1953990" y="28733"/>
                  </a:lnTo>
                  <a:lnTo>
                    <a:pt x="1975012" y="59900"/>
                  </a:lnTo>
                  <a:lnTo>
                    <a:pt x="1982724" y="98043"/>
                  </a:lnTo>
                  <a:lnTo>
                    <a:pt x="1982724" y="490219"/>
                  </a:lnTo>
                  <a:lnTo>
                    <a:pt x="1975012" y="528363"/>
                  </a:lnTo>
                  <a:lnTo>
                    <a:pt x="1953990" y="559530"/>
                  </a:lnTo>
                  <a:lnTo>
                    <a:pt x="1922823" y="580552"/>
                  </a:lnTo>
                  <a:lnTo>
                    <a:pt x="1884680" y="588263"/>
                  </a:lnTo>
                  <a:lnTo>
                    <a:pt x="98044" y="588263"/>
                  </a:lnTo>
                  <a:lnTo>
                    <a:pt x="59878" y="580552"/>
                  </a:lnTo>
                  <a:lnTo>
                    <a:pt x="28714" y="559530"/>
                  </a:lnTo>
                  <a:lnTo>
                    <a:pt x="7704" y="528363"/>
                  </a:lnTo>
                  <a:lnTo>
                    <a:pt x="0" y="490219"/>
                  </a:lnTo>
                  <a:lnTo>
                    <a:pt x="0" y="98043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1082751" y="1650873"/>
            <a:ext cx="1753870" cy="317500"/>
          </a:xfrm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692150" marR="5080" indent="-680085">
              <a:lnSpc>
                <a:spcPts val="1100"/>
              </a:lnSpc>
              <a:spcBef>
                <a:spcPts val="215"/>
              </a:spcBef>
            </a:pP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1.</a:t>
            </a:r>
            <a:r>
              <a:rPr sz="10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API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Request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10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read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 response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into</a:t>
            </a:r>
            <a:r>
              <a:rPr sz="10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25" dirty="0">
                <a:solidFill>
                  <a:srgbClr val="FFFFFF"/>
                </a:solidFill>
                <a:latin typeface="Calibri"/>
                <a:cs typeface="Calibri"/>
              </a:rPr>
              <a:t>DF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3044698" y="1523746"/>
            <a:ext cx="1995805" cy="601345"/>
            <a:chOff x="3044698" y="1523746"/>
            <a:chExt cx="1995805" cy="601345"/>
          </a:xfrm>
        </p:grpSpPr>
        <p:sp>
          <p:nvSpPr>
            <p:cNvPr id="10" name="object 10"/>
            <p:cNvSpPr/>
            <p:nvPr/>
          </p:nvSpPr>
          <p:spPr>
            <a:xfrm>
              <a:off x="3051048" y="1530096"/>
              <a:ext cx="1983105" cy="588645"/>
            </a:xfrm>
            <a:custGeom>
              <a:avLst/>
              <a:gdLst/>
              <a:ahLst/>
              <a:cxnLst/>
              <a:rect l="l" t="t" r="r" b="b"/>
              <a:pathLst>
                <a:path w="1983104" h="588644">
                  <a:moveTo>
                    <a:pt x="1884679" y="0"/>
                  </a:moveTo>
                  <a:lnTo>
                    <a:pt x="98043" y="0"/>
                  </a:lnTo>
                  <a:lnTo>
                    <a:pt x="59900" y="7711"/>
                  </a:lnTo>
                  <a:lnTo>
                    <a:pt x="28733" y="28733"/>
                  </a:lnTo>
                  <a:lnTo>
                    <a:pt x="7711" y="59900"/>
                  </a:lnTo>
                  <a:lnTo>
                    <a:pt x="0" y="98043"/>
                  </a:lnTo>
                  <a:lnTo>
                    <a:pt x="0" y="490219"/>
                  </a:lnTo>
                  <a:lnTo>
                    <a:pt x="7711" y="528363"/>
                  </a:lnTo>
                  <a:lnTo>
                    <a:pt x="28733" y="559530"/>
                  </a:lnTo>
                  <a:lnTo>
                    <a:pt x="59900" y="580552"/>
                  </a:lnTo>
                  <a:lnTo>
                    <a:pt x="98043" y="588263"/>
                  </a:lnTo>
                  <a:lnTo>
                    <a:pt x="1884679" y="588263"/>
                  </a:lnTo>
                  <a:lnTo>
                    <a:pt x="1922823" y="580552"/>
                  </a:lnTo>
                  <a:lnTo>
                    <a:pt x="1953990" y="559530"/>
                  </a:lnTo>
                  <a:lnTo>
                    <a:pt x="1975012" y="528363"/>
                  </a:lnTo>
                  <a:lnTo>
                    <a:pt x="1982724" y="490219"/>
                  </a:lnTo>
                  <a:lnTo>
                    <a:pt x="1982724" y="98043"/>
                  </a:lnTo>
                  <a:lnTo>
                    <a:pt x="1975012" y="59900"/>
                  </a:lnTo>
                  <a:lnTo>
                    <a:pt x="1953990" y="28733"/>
                  </a:lnTo>
                  <a:lnTo>
                    <a:pt x="1922823" y="7711"/>
                  </a:lnTo>
                  <a:lnTo>
                    <a:pt x="1884679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051048" y="1530096"/>
              <a:ext cx="1983105" cy="588645"/>
            </a:xfrm>
            <a:custGeom>
              <a:avLst/>
              <a:gdLst/>
              <a:ahLst/>
              <a:cxnLst/>
              <a:rect l="l" t="t" r="r" b="b"/>
              <a:pathLst>
                <a:path w="1983104" h="588644">
                  <a:moveTo>
                    <a:pt x="0" y="98043"/>
                  </a:moveTo>
                  <a:lnTo>
                    <a:pt x="7711" y="59900"/>
                  </a:lnTo>
                  <a:lnTo>
                    <a:pt x="28733" y="28733"/>
                  </a:lnTo>
                  <a:lnTo>
                    <a:pt x="59900" y="7711"/>
                  </a:lnTo>
                  <a:lnTo>
                    <a:pt x="98043" y="0"/>
                  </a:lnTo>
                  <a:lnTo>
                    <a:pt x="1884679" y="0"/>
                  </a:lnTo>
                  <a:lnTo>
                    <a:pt x="1922823" y="7711"/>
                  </a:lnTo>
                  <a:lnTo>
                    <a:pt x="1953990" y="28733"/>
                  </a:lnTo>
                  <a:lnTo>
                    <a:pt x="1975012" y="59900"/>
                  </a:lnTo>
                  <a:lnTo>
                    <a:pt x="1982724" y="98043"/>
                  </a:lnTo>
                  <a:lnTo>
                    <a:pt x="1982724" y="490219"/>
                  </a:lnTo>
                  <a:lnTo>
                    <a:pt x="1975012" y="528363"/>
                  </a:lnTo>
                  <a:lnTo>
                    <a:pt x="1953990" y="559530"/>
                  </a:lnTo>
                  <a:lnTo>
                    <a:pt x="1922823" y="580552"/>
                  </a:lnTo>
                  <a:lnTo>
                    <a:pt x="1884679" y="588263"/>
                  </a:lnTo>
                  <a:lnTo>
                    <a:pt x="98043" y="588263"/>
                  </a:lnTo>
                  <a:lnTo>
                    <a:pt x="59900" y="580552"/>
                  </a:lnTo>
                  <a:lnTo>
                    <a:pt x="28733" y="559530"/>
                  </a:lnTo>
                  <a:lnTo>
                    <a:pt x="7711" y="528363"/>
                  </a:lnTo>
                  <a:lnTo>
                    <a:pt x="0" y="490219"/>
                  </a:lnTo>
                  <a:lnTo>
                    <a:pt x="0" y="98043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3357498" y="1720723"/>
            <a:ext cx="137096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2.</a:t>
            </a:r>
            <a:r>
              <a:rPr sz="10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Declare</a:t>
            </a:r>
            <a:r>
              <a:rPr sz="10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global</a:t>
            </a:r>
            <a:r>
              <a:rPr sz="10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variables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5126482" y="1523746"/>
            <a:ext cx="1997075" cy="601345"/>
            <a:chOff x="5126482" y="1523746"/>
            <a:chExt cx="1997075" cy="601345"/>
          </a:xfrm>
        </p:grpSpPr>
        <p:sp>
          <p:nvSpPr>
            <p:cNvPr id="14" name="object 14"/>
            <p:cNvSpPr/>
            <p:nvPr/>
          </p:nvSpPr>
          <p:spPr>
            <a:xfrm>
              <a:off x="5132832" y="1530096"/>
              <a:ext cx="1984375" cy="588645"/>
            </a:xfrm>
            <a:custGeom>
              <a:avLst/>
              <a:gdLst/>
              <a:ahLst/>
              <a:cxnLst/>
              <a:rect l="l" t="t" r="r" b="b"/>
              <a:pathLst>
                <a:path w="1984375" h="588644">
                  <a:moveTo>
                    <a:pt x="1886203" y="0"/>
                  </a:moveTo>
                  <a:lnTo>
                    <a:pt x="98043" y="0"/>
                  </a:lnTo>
                  <a:lnTo>
                    <a:pt x="59900" y="7711"/>
                  </a:lnTo>
                  <a:lnTo>
                    <a:pt x="28733" y="28733"/>
                  </a:lnTo>
                  <a:lnTo>
                    <a:pt x="7711" y="59900"/>
                  </a:lnTo>
                  <a:lnTo>
                    <a:pt x="0" y="98043"/>
                  </a:lnTo>
                  <a:lnTo>
                    <a:pt x="0" y="490219"/>
                  </a:lnTo>
                  <a:lnTo>
                    <a:pt x="7711" y="528363"/>
                  </a:lnTo>
                  <a:lnTo>
                    <a:pt x="28733" y="559530"/>
                  </a:lnTo>
                  <a:lnTo>
                    <a:pt x="59900" y="580552"/>
                  </a:lnTo>
                  <a:lnTo>
                    <a:pt x="98043" y="588263"/>
                  </a:lnTo>
                  <a:lnTo>
                    <a:pt x="1886203" y="588263"/>
                  </a:lnTo>
                  <a:lnTo>
                    <a:pt x="1924347" y="580552"/>
                  </a:lnTo>
                  <a:lnTo>
                    <a:pt x="1955514" y="559530"/>
                  </a:lnTo>
                  <a:lnTo>
                    <a:pt x="1976536" y="528363"/>
                  </a:lnTo>
                  <a:lnTo>
                    <a:pt x="1984247" y="490219"/>
                  </a:lnTo>
                  <a:lnTo>
                    <a:pt x="1984247" y="98043"/>
                  </a:lnTo>
                  <a:lnTo>
                    <a:pt x="1976536" y="59900"/>
                  </a:lnTo>
                  <a:lnTo>
                    <a:pt x="1955514" y="28733"/>
                  </a:lnTo>
                  <a:lnTo>
                    <a:pt x="1924347" y="7711"/>
                  </a:lnTo>
                  <a:lnTo>
                    <a:pt x="1886203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132832" y="1530096"/>
              <a:ext cx="1984375" cy="588645"/>
            </a:xfrm>
            <a:custGeom>
              <a:avLst/>
              <a:gdLst/>
              <a:ahLst/>
              <a:cxnLst/>
              <a:rect l="l" t="t" r="r" b="b"/>
              <a:pathLst>
                <a:path w="1984375" h="588644">
                  <a:moveTo>
                    <a:pt x="0" y="98043"/>
                  </a:moveTo>
                  <a:lnTo>
                    <a:pt x="7711" y="59900"/>
                  </a:lnTo>
                  <a:lnTo>
                    <a:pt x="28733" y="28733"/>
                  </a:lnTo>
                  <a:lnTo>
                    <a:pt x="59900" y="7711"/>
                  </a:lnTo>
                  <a:lnTo>
                    <a:pt x="98043" y="0"/>
                  </a:lnTo>
                  <a:lnTo>
                    <a:pt x="1886203" y="0"/>
                  </a:lnTo>
                  <a:lnTo>
                    <a:pt x="1924347" y="7711"/>
                  </a:lnTo>
                  <a:lnTo>
                    <a:pt x="1955514" y="28733"/>
                  </a:lnTo>
                  <a:lnTo>
                    <a:pt x="1976536" y="59900"/>
                  </a:lnTo>
                  <a:lnTo>
                    <a:pt x="1984247" y="98043"/>
                  </a:lnTo>
                  <a:lnTo>
                    <a:pt x="1984247" y="490219"/>
                  </a:lnTo>
                  <a:lnTo>
                    <a:pt x="1976536" y="528363"/>
                  </a:lnTo>
                  <a:lnTo>
                    <a:pt x="1955514" y="559530"/>
                  </a:lnTo>
                  <a:lnTo>
                    <a:pt x="1924347" y="580552"/>
                  </a:lnTo>
                  <a:lnTo>
                    <a:pt x="1886203" y="588263"/>
                  </a:lnTo>
                  <a:lnTo>
                    <a:pt x="98043" y="588263"/>
                  </a:lnTo>
                  <a:lnTo>
                    <a:pt x="59900" y="580552"/>
                  </a:lnTo>
                  <a:lnTo>
                    <a:pt x="28733" y="559530"/>
                  </a:lnTo>
                  <a:lnTo>
                    <a:pt x="7711" y="528363"/>
                  </a:lnTo>
                  <a:lnTo>
                    <a:pt x="0" y="490219"/>
                  </a:lnTo>
                  <a:lnTo>
                    <a:pt x="0" y="98043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5292090" y="1650873"/>
            <a:ext cx="1664970" cy="317500"/>
          </a:xfrm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117475" marR="5080" indent="-105410">
              <a:lnSpc>
                <a:spcPts val="1100"/>
              </a:lnSpc>
              <a:spcBef>
                <a:spcPts val="215"/>
              </a:spcBef>
            </a:pP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3.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Call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helper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 functions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with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25" dirty="0">
                <a:solidFill>
                  <a:srgbClr val="FFFFFF"/>
                </a:solidFill>
                <a:latin typeface="Calibri"/>
                <a:cs typeface="Calibri"/>
              </a:rPr>
              <a:t>API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 calls</a:t>
            </a:r>
            <a:r>
              <a:rPr sz="10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0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populate</a:t>
            </a:r>
            <a:r>
              <a:rPr sz="10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global</a:t>
            </a:r>
            <a:r>
              <a:rPr sz="1000" spc="-20" dirty="0">
                <a:solidFill>
                  <a:srgbClr val="FFFFFF"/>
                </a:solidFill>
                <a:latin typeface="Calibri"/>
                <a:cs typeface="Calibri"/>
              </a:rPr>
              <a:t> vars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7209790" y="1523746"/>
            <a:ext cx="1995805" cy="601345"/>
            <a:chOff x="7209790" y="1523746"/>
            <a:chExt cx="1995805" cy="601345"/>
          </a:xfrm>
        </p:grpSpPr>
        <p:sp>
          <p:nvSpPr>
            <p:cNvPr id="18" name="object 18"/>
            <p:cNvSpPr/>
            <p:nvPr/>
          </p:nvSpPr>
          <p:spPr>
            <a:xfrm>
              <a:off x="7216140" y="1530096"/>
              <a:ext cx="1983105" cy="588645"/>
            </a:xfrm>
            <a:custGeom>
              <a:avLst/>
              <a:gdLst/>
              <a:ahLst/>
              <a:cxnLst/>
              <a:rect l="l" t="t" r="r" b="b"/>
              <a:pathLst>
                <a:path w="1983104" h="588644">
                  <a:moveTo>
                    <a:pt x="1884679" y="0"/>
                  </a:moveTo>
                  <a:lnTo>
                    <a:pt x="98043" y="0"/>
                  </a:lnTo>
                  <a:lnTo>
                    <a:pt x="59900" y="7711"/>
                  </a:lnTo>
                  <a:lnTo>
                    <a:pt x="28733" y="28733"/>
                  </a:lnTo>
                  <a:lnTo>
                    <a:pt x="7711" y="59900"/>
                  </a:lnTo>
                  <a:lnTo>
                    <a:pt x="0" y="98043"/>
                  </a:lnTo>
                  <a:lnTo>
                    <a:pt x="0" y="490219"/>
                  </a:lnTo>
                  <a:lnTo>
                    <a:pt x="7711" y="528363"/>
                  </a:lnTo>
                  <a:lnTo>
                    <a:pt x="28733" y="559530"/>
                  </a:lnTo>
                  <a:lnTo>
                    <a:pt x="59900" y="580552"/>
                  </a:lnTo>
                  <a:lnTo>
                    <a:pt x="98043" y="588263"/>
                  </a:lnTo>
                  <a:lnTo>
                    <a:pt x="1884679" y="588263"/>
                  </a:lnTo>
                  <a:lnTo>
                    <a:pt x="1922823" y="580552"/>
                  </a:lnTo>
                  <a:lnTo>
                    <a:pt x="1953990" y="559530"/>
                  </a:lnTo>
                  <a:lnTo>
                    <a:pt x="1975012" y="528363"/>
                  </a:lnTo>
                  <a:lnTo>
                    <a:pt x="1982724" y="490219"/>
                  </a:lnTo>
                  <a:lnTo>
                    <a:pt x="1982724" y="98043"/>
                  </a:lnTo>
                  <a:lnTo>
                    <a:pt x="1975012" y="59900"/>
                  </a:lnTo>
                  <a:lnTo>
                    <a:pt x="1953990" y="28733"/>
                  </a:lnTo>
                  <a:lnTo>
                    <a:pt x="1922823" y="7711"/>
                  </a:lnTo>
                  <a:lnTo>
                    <a:pt x="1884679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7216140" y="1530096"/>
              <a:ext cx="1983105" cy="588645"/>
            </a:xfrm>
            <a:custGeom>
              <a:avLst/>
              <a:gdLst/>
              <a:ahLst/>
              <a:cxnLst/>
              <a:rect l="l" t="t" r="r" b="b"/>
              <a:pathLst>
                <a:path w="1983104" h="588644">
                  <a:moveTo>
                    <a:pt x="0" y="98043"/>
                  </a:moveTo>
                  <a:lnTo>
                    <a:pt x="7711" y="59900"/>
                  </a:lnTo>
                  <a:lnTo>
                    <a:pt x="28733" y="28733"/>
                  </a:lnTo>
                  <a:lnTo>
                    <a:pt x="59900" y="7711"/>
                  </a:lnTo>
                  <a:lnTo>
                    <a:pt x="98043" y="0"/>
                  </a:lnTo>
                  <a:lnTo>
                    <a:pt x="1884679" y="0"/>
                  </a:lnTo>
                  <a:lnTo>
                    <a:pt x="1922823" y="7711"/>
                  </a:lnTo>
                  <a:lnTo>
                    <a:pt x="1953990" y="28733"/>
                  </a:lnTo>
                  <a:lnTo>
                    <a:pt x="1975012" y="59900"/>
                  </a:lnTo>
                  <a:lnTo>
                    <a:pt x="1982724" y="98043"/>
                  </a:lnTo>
                  <a:lnTo>
                    <a:pt x="1982724" y="490219"/>
                  </a:lnTo>
                  <a:lnTo>
                    <a:pt x="1975012" y="528363"/>
                  </a:lnTo>
                  <a:lnTo>
                    <a:pt x="1953990" y="559530"/>
                  </a:lnTo>
                  <a:lnTo>
                    <a:pt x="1922823" y="580552"/>
                  </a:lnTo>
                  <a:lnTo>
                    <a:pt x="1884679" y="588263"/>
                  </a:lnTo>
                  <a:lnTo>
                    <a:pt x="98043" y="588263"/>
                  </a:lnTo>
                  <a:lnTo>
                    <a:pt x="59900" y="580552"/>
                  </a:lnTo>
                  <a:lnTo>
                    <a:pt x="28733" y="559530"/>
                  </a:lnTo>
                  <a:lnTo>
                    <a:pt x="7711" y="528363"/>
                  </a:lnTo>
                  <a:lnTo>
                    <a:pt x="0" y="490219"/>
                  </a:lnTo>
                  <a:lnTo>
                    <a:pt x="0" y="98043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7328661" y="1720723"/>
            <a:ext cx="175577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4.</a:t>
            </a:r>
            <a:r>
              <a:rPr sz="10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Construct</a:t>
            </a:r>
            <a:r>
              <a:rPr sz="10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10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using</a:t>
            </a:r>
            <a:r>
              <a:rPr sz="10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dictionary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9291573" y="1523746"/>
            <a:ext cx="1995805" cy="601345"/>
            <a:chOff x="9291573" y="1523746"/>
            <a:chExt cx="1995805" cy="601345"/>
          </a:xfrm>
        </p:grpSpPr>
        <p:sp>
          <p:nvSpPr>
            <p:cNvPr id="22" name="object 22"/>
            <p:cNvSpPr/>
            <p:nvPr/>
          </p:nvSpPr>
          <p:spPr>
            <a:xfrm>
              <a:off x="9297923" y="1530096"/>
              <a:ext cx="1983105" cy="588645"/>
            </a:xfrm>
            <a:custGeom>
              <a:avLst/>
              <a:gdLst/>
              <a:ahLst/>
              <a:cxnLst/>
              <a:rect l="l" t="t" r="r" b="b"/>
              <a:pathLst>
                <a:path w="1983104" h="588644">
                  <a:moveTo>
                    <a:pt x="1884679" y="0"/>
                  </a:moveTo>
                  <a:lnTo>
                    <a:pt x="98044" y="0"/>
                  </a:lnTo>
                  <a:lnTo>
                    <a:pt x="59900" y="7711"/>
                  </a:lnTo>
                  <a:lnTo>
                    <a:pt x="28733" y="28733"/>
                  </a:lnTo>
                  <a:lnTo>
                    <a:pt x="7711" y="59900"/>
                  </a:lnTo>
                  <a:lnTo>
                    <a:pt x="0" y="98043"/>
                  </a:lnTo>
                  <a:lnTo>
                    <a:pt x="0" y="490219"/>
                  </a:lnTo>
                  <a:lnTo>
                    <a:pt x="7711" y="528363"/>
                  </a:lnTo>
                  <a:lnTo>
                    <a:pt x="28733" y="559530"/>
                  </a:lnTo>
                  <a:lnTo>
                    <a:pt x="59900" y="580552"/>
                  </a:lnTo>
                  <a:lnTo>
                    <a:pt x="98044" y="588263"/>
                  </a:lnTo>
                  <a:lnTo>
                    <a:pt x="1884679" y="588263"/>
                  </a:lnTo>
                  <a:lnTo>
                    <a:pt x="1922823" y="580552"/>
                  </a:lnTo>
                  <a:lnTo>
                    <a:pt x="1953990" y="559530"/>
                  </a:lnTo>
                  <a:lnTo>
                    <a:pt x="1975012" y="528363"/>
                  </a:lnTo>
                  <a:lnTo>
                    <a:pt x="1982724" y="490219"/>
                  </a:lnTo>
                  <a:lnTo>
                    <a:pt x="1982724" y="98043"/>
                  </a:lnTo>
                  <a:lnTo>
                    <a:pt x="1975012" y="59900"/>
                  </a:lnTo>
                  <a:lnTo>
                    <a:pt x="1953990" y="28733"/>
                  </a:lnTo>
                  <a:lnTo>
                    <a:pt x="1922823" y="7711"/>
                  </a:lnTo>
                  <a:lnTo>
                    <a:pt x="1884679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9297923" y="1530096"/>
              <a:ext cx="1983105" cy="588645"/>
            </a:xfrm>
            <a:custGeom>
              <a:avLst/>
              <a:gdLst/>
              <a:ahLst/>
              <a:cxnLst/>
              <a:rect l="l" t="t" r="r" b="b"/>
              <a:pathLst>
                <a:path w="1983104" h="588644">
                  <a:moveTo>
                    <a:pt x="0" y="98043"/>
                  </a:moveTo>
                  <a:lnTo>
                    <a:pt x="7711" y="59900"/>
                  </a:lnTo>
                  <a:lnTo>
                    <a:pt x="28733" y="28733"/>
                  </a:lnTo>
                  <a:lnTo>
                    <a:pt x="59900" y="7711"/>
                  </a:lnTo>
                  <a:lnTo>
                    <a:pt x="98044" y="0"/>
                  </a:lnTo>
                  <a:lnTo>
                    <a:pt x="1884679" y="0"/>
                  </a:lnTo>
                  <a:lnTo>
                    <a:pt x="1922823" y="7711"/>
                  </a:lnTo>
                  <a:lnTo>
                    <a:pt x="1953990" y="28733"/>
                  </a:lnTo>
                  <a:lnTo>
                    <a:pt x="1975012" y="59900"/>
                  </a:lnTo>
                  <a:lnTo>
                    <a:pt x="1982724" y="98043"/>
                  </a:lnTo>
                  <a:lnTo>
                    <a:pt x="1982724" y="490219"/>
                  </a:lnTo>
                  <a:lnTo>
                    <a:pt x="1975012" y="528363"/>
                  </a:lnTo>
                  <a:lnTo>
                    <a:pt x="1953990" y="559530"/>
                  </a:lnTo>
                  <a:lnTo>
                    <a:pt x="1922823" y="580552"/>
                  </a:lnTo>
                  <a:lnTo>
                    <a:pt x="1884679" y="588263"/>
                  </a:lnTo>
                  <a:lnTo>
                    <a:pt x="98044" y="588263"/>
                  </a:lnTo>
                  <a:lnTo>
                    <a:pt x="59900" y="580552"/>
                  </a:lnTo>
                  <a:lnTo>
                    <a:pt x="28733" y="559530"/>
                  </a:lnTo>
                  <a:lnTo>
                    <a:pt x="7711" y="528363"/>
                  </a:lnTo>
                  <a:lnTo>
                    <a:pt x="0" y="490219"/>
                  </a:lnTo>
                  <a:lnTo>
                    <a:pt x="0" y="98043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9369932" y="1650873"/>
            <a:ext cx="1840864" cy="317500"/>
          </a:xfrm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12700" marR="5080" indent="27305">
              <a:lnSpc>
                <a:spcPts val="1100"/>
              </a:lnSpc>
              <a:spcBef>
                <a:spcPts val="215"/>
              </a:spcBef>
            </a:pP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5.</a:t>
            </a:r>
            <a:r>
              <a:rPr sz="10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Convert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Dict</a:t>
            </a:r>
            <a:r>
              <a:rPr sz="10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0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Dataframe,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filter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10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Falcon9</a:t>
            </a:r>
            <a:r>
              <a:rPr sz="10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launches,</a:t>
            </a:r>
            <a:r>
              <a:rPr sz="10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covert</a:t>
            </a:r>
            <a:r>
              <a:rPr sz="10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0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25" dirty="0">
                <a:solidFill>
                  <a:srgbClr val="FFFFFF"/>
                </a:solidFill>
                <a:latin typeface="Calibri"/>
                <a:cs typeface="Calibri"/>
              </a:rPr>
              <a:t>CSV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112776" y="3945635"/>
            <a:ext cx="3840479" cy="2862580"/>
          </a:xfrm>
          <a:custGeom>
            <a:avLst/>
            <a:gdLst/>
            <a:ahLst/>
            <a:cxnLst/>
            <a:rect l="l" t="t" r="r" b="b"/>
            <a:pathLst>
              <a:path w="3840479" h="2862579">
                <a:moveTo>
                  <a:pt x="3840479" y="0"/>
                </a:moveTo>
                <a:lnTo>
                  <a:pt x="0" y="0"/>
                </a:lnTo>
                <a:lnTo>
                  <a:pt x="0" y="2862072"/>
                </a:lnTo>
                <a:lnTo>
                  <a:pt x="3840479" y="2862072"/>
                </a:lnTo>
                <a:lnTo>
                  <a:pt x="384047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112776" y="3945635"/>
            <a:ext cx="3840479" cy="2862580"/>
          </a:xfrm>
          <a:prstGeom prst="rect">
            <a:avLst/>
          </a:prstGeom>
          <a:ln w="9525">
            <a:solidFill>
              <a:srgbClr val="4471C4"/>
            </a:solidFill>
          </a:ln>
        </p:spPr>
        <p:txBody>
          <a:bodyPr vert="horz" wrap="square" lIns="0" tIns="37465" rIns="0" bIns="0" rtlCol="0">
            <a:spAutoFit/>
          </a:bodyPr>
          <a:lstStyle/>
          <a:p>
            <a:pPr marL="319405" marR="240029" indent="-228600">
              <a:lnSpc>
                <a:spcPct val="100000"/>
              </a:lnSpc>
              <a:spcBef>
                <a:spcPts val="295"/>
              </a:spcBef>
            </a:pPr>
            <a:r>
              <a:rPr sz="1200" dirty="0">
                <a:latin typeface="Calibri"/>
                <a:cs typeface="Calibri"/>
              </a:rPr>
              <a:t>2.</a:t>
            </a:r>
            <a:r>
              <a:rPr sz="1200" spc="135" dirty="0">
                <a:latin typeface="Calibri"/>
                <a:cs typeface="Calibri"/>
              </a:rPr>
              <a:t>  </a:t>
            </a:r>
            <a:r>
              <a:rPr sz="1200" dirty="0">
                <a:latin typeface="Calibri"/>
                <a:cs typeface="Calibri"/>
              </a:rPr>
              <a:t>Declare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global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variable</a:t>
            </a:r>
            <a:r>
              <a:rPr sz="1200" spc="-5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lists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that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will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store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spc="-20" dirty="0">
                <a:latin typeface="Calibri"/>
                <a:cs typeface="Calibri"/>
              </a:rPr>
              <a:t>data </a:t>
            </a:r>
            <a:r>
              <a:rPr sz="1200" spc="-10" dirty="0">
                <a:latin typeface="Calibri"/>
                <a:cs typeface="Calibri"/>
              </a:rPr>
              <a:t>returned</a:t>
            </a:r>
            <a:r>
              <a:rPr sz="1200" spc="-4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by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helper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functions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with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additional</a:t>
            </a:r>
            <a:r>
              <a:rPr sz="1200" spc="-5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API</a:t>
            </a:r>
            <a:r>
              <a:rPr sz="1200" spc="1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calls </a:t>
            </a:r>
            <a:r>
              <a:rPr sz="1200" dirty="0">
                <a:latin typeface="Calibri"/>
                <a:cs typeface="Calibri"/>
              </a:rPr>
              <a:t>to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get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relevant</a:t>
            </a:r>
            <a:r>
              <a:rPr sz="1200" spc="-45" dirty="0">
                <a:latin typeface="Calibri"/>
                <a:cs typeface="Calibri"/>
              </a:rPr>
              <a:t> </a:t>
            </a:r>
            <a:r>
              <a:rPr sz="1200" spc="-20" dirty="0">
                <a:latin typeface="Calibri"/>
                <a:cs typeface="Calibri"/>
              </a:rPr>
              <a:t>data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4046220" y="2299716"/>
            <a:ext cx="4819015" cy="1201420"/>
          </a:xfrm>
          <a:prstGeom prst="rect">
            <a:avLst/>
          </a:prstGeom>
          <a:solidFill>
            <a:srgbClr val="FFFFFF"/>
          </a:solidFill>
          <a:ln w="9525">
            <a:solidFill>
              <a:srgbClr val="4471C4"/>
            </a:solidFill>
          </a:ln>
        </p:spPr>
        <p:txBody>
          <a:bodyPr vert="horz" wrap="square" lIns="0" tIns="37465" rIns="0" bIns="0" rtlCol="0">
            <a:spAutoFit/>
          </a:bodyPr>
          <a:lstStyle/>
          <a:p>
            <a:pPr marL="434975" marR="330200" indent="-342900">
              <a:lnSpc>
                <a:spcPct val="100000"/>
              </a:lnSpc>
              <a:spcBef>
                <a:spcPts val="295"/>
              </a:spcBef>
              <a:buAutoNum type="arabicPeriod" startAt="3"/>
              <a:tabLst>
                <a:tab pos="434975" algn="l"/>
              </a:tabLst>
            </a:pPr>
            <a:r>
              <a:rPr sz="1200" dirty="0">
                <a:latin typeface="Calibri"/>
                <a:cs typeface="Calibri"/>
              </a:rPr>
              <a:t>Call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helper</a:t>
            </a:r>
            <a:r>
              <a:rPr sz="1200" spc="-5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functions</a:t>
            </a:r>
            <a:r>
              <a:rPr sz="1200" spc="-5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to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get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relevant</a:t>
            </a:r>
            <a:r>
              <a:rPr sz="1200" spc="-5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data</a:t>
            </a:r>
            <a:r>
              <a:rPr sz="1200" spc="-4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where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columns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have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spc="-25" dirty="0">
                <a:latin typeface="Calibri"/>
                <a:cs typeface="Calibri"/>
              </a:rPr>
              <a:t>IDs </a:t>
            </a:r>
            <a:r>
              <a:rPr sz="1200" dirty="0">
                <a:latin typeface="Calibri"/>
                <a:cs typeface="Calibri"/>
              </a:rPr>
              <a:t>(e.g.,</a:t>
            </a:r>
            <a:r>
              <a:rPr sz="1200" spc="-10" dirty="0">
                <a:latin typeface="Calibri"/>
                <a:cs typeface="Calibri"/>
              </a:rPr>
              <a:t> rocket</a:t>
            </a:r>
            <a:r>
              <a:rPr sz="1200" spc="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column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is an</a:t>
            </a:r>
            <a:r>
              <a:rPr sz="1200" spc="-10" dirty="0">
                <a:latin typeface="Calibri"/>
                <a:cs typeface="Calibri"/>
              </a:rPr>
              <a:t> identification</a:t>
            </a:r>
            <a:r>
              <a:rPr sz="1200" spc="-4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number)</a:t>
            </a:r>
            <a:endParaRPr sz="1200">
              <a:latin typeface="Calibri"/>
              <a:cs typeface="Calibri"/>
            </a:endParaRPr>
          </a:p>
          <a:p>
            <a:pPr marL="891540" lvl="1" indent="-342265">
              <a:lnSpc>
                <a:spcPct val="100000"/>
              </a:lnSpc>
              <a:buFont typeface="Arial MT"/>
              <a:buChar char="•"/>
              <a:tabLst>
                <a:tab pos="891540" algn="l"/>
              </a:tabLst>
            </a:pPr>
            <a:r>
              <a:rPr sz="1200" spc="-10" dirty="0">
                <a:latin typeface="Calibri"/>
                <a:cs typeface="Calibri"/>
              </a:rPr>
              <a:t>getBoosterVersion(data)</a:t>
            </a:r>
            <a:endParaRPr sz="1200">
              <a:latin typeface="Calibri"/>
              <a:cs typeface="Calibri"/>
            </a:endParaRPr>
          </a:p>
          <a:p>
            <a:pPr marL="891540" lvl="1" indent="-342265">
              <a:lnSpc>
                <a:spcPct val="100000"/>
              </a:lnSpc>
              <a:buFont typeface="Arial MT"/>
              <a:buChar char="•"/>
              <a:tabLst>
                <a:tab pos="891540" algn="l"/>
              </a:tabLst>
            </a:pPr>
            <a:r>
              <a:rPr sz="1200" spc="-10" dirty="0">
                <a:latin typeface="Calibri"/>
                <a:cs typeface="Calibri"/>
              </a:rPr>
              <a:t>getLaunchSite(data)</a:t>
            </a:r>
            <a:endParaRPr sz="1200">
              <a:latin typeface="Calibri"/>
              <a:cs typeface="Calibri"/>
            </a:endParaRPr>
          </a:p>
          <a:p>
            <a:pPr marL="891540" lvl="1" indent="-342265">
              <a:lnSpc>
                <a:spcPct val="100000"/>
              </a:lnSpc>
              <a:buFont typeface="Arial MT"/>
              <a:buChar char="•"/>
              <a:tabLst>
                <a:tab pos="891540" algn="l"/>
              </a:tabLst>
            </a:pPr>
            <a:r>
              <a:rPr sz="1200" spc="-10" dirty="0">
                <a:latin typeface="Calibri"/>
                <a:cs typeface="Calibri"/>
              </a:rPr>
              <a:t>getPayloadData(data)</a:t>
            </a:r>
            <a:endParaRPr sz="1200">
              <a:latin typeface="Calibri"/>
              <a:cs typeface="Calibri"/>
            </a:endParaRPr>
          </a:p>
          <a:p>
            <a:pPr marL="891540" lvl="1" indent="-342265">
              <a:lnSpc>
                <a:spcPct val="100000"/>
              </a:lnSpc>
              <a:buFont typeface="Arial MT"/>
              <a:buChar char="•"/>
              <a:tabLst>
                <a:tab pos="891540" algn="l"/>
              </a:tabLst>
            </a:pPr>
            <a:r>
              <a:rPr sz="1200" spc="-10" dirty="0">
                <a:latin typeface="Calibri"/>
                <a:cs typeface="Calibri"/>
              </a:rPr>
              <a:t>getCoreData(data)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4040123" y="3558540"/>
            <a:ext cx="4819015" cy="3046730"/>
          </a:xfrm>
          <a:custGeom>
            <a:avLst/>
            <a:gdLst/>
            <a:ahLst/>
            <a:cxnLst/>
            <a:rect l="l" t="t" r="r" b="b"/>
            <a:pathLst>
              <a:path w="4819015" h="3046729">
                <a:moveTo>
                  <a:pt x="4818887" y="0"/>
                </a:moveTo>
                <a:lnTo>
                  <a:pt x="0" y="0"/>
                </a:lnTo>
                <a:lnTo>
                  <a:pt x="0" y="3046476"/>
                </a:lnTo>
                <a:lnTo>
                  <a:pt x="4818887" y="3046476"/>
                </a:lnTo>
                <a:lnTo>
                  <a:pt x="481888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4040123" y="3558540"/>
            <a:ext cx="4819015" cy="3046730"/>
          </a:xfrm>
          <a:prstGeom prst="rect">
            <a:avLst/>
          </a:prstGeom>
          <a:ln w="9525">
            <a:solidFill>
              <a:srgbClr val="4471C4"/>
            </a:solidFill>
          </a:ln>
        </p:spPr>
        <p:txBody>
          <a:bodyPr vert="horz" wrap="square" lIns="0" tIns="37465" rIns="0" bIns="0" rtlCol="0">
            <a:spAutoFit/>
          </a:bodyPr>
          <a:lstStyle/>
          <a:p>
            <a:pPr marL="435609" marR="431165" indent="-342900">
              <a:lnSpc>
                <a:spcPct val="100000"/>
              </a:lnSpc>
              <a:spcBef>
                <a:spcPts val="295"/>
              </a:spcBef>
              <a:tabLst>
                <a:tab pos="434975" algn="l"/>
              </a:tabLst>
            </a:pPr>
            <a:r>
              <a:rPr sz="1200" spc="-25" dirty="0">
                <a:latin typeface="Calibri"/>
                <a:cs typeface="Calibri"/>
              </a:rPr>
              <a:t>4.</a:t>
            </a:r>
            <a:r>
              <a:rPr sz="1200" dirty="0">
                <a:latin typeface="Calibri"/>
                <a:cs typeface="Calibri"/>
              </a:rPr>
              <a:t>	Construct</a:t>
            </a:r>
            <a:r>
              <a:rPr sz="1200" spc="-4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dataset</a:t>
            </a:r>
            <a:r>
              <a:rPr sz="1200" spc="-4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from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received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data</a:t>
            </a:r>
            <a:r>
              <a:rPr sz="1200" spc="-5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&amp;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combine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columns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into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spc="-50" dirty="0">
                <a:latin typeface="Calibri"/>
                <a:cs typeface="Calibri"/>
              </a:rPr>
              <a:t>a </a:t>
            </a:r>
            <a:r>
              <a:rPr sz="1200" spc="-10" dirty="0">
                <a:latin typeface="Calibri"/>
                <a:cs typeface="Calibri"/>
              </a:rPr>
              <a:t>dictionary: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30" name="object 3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83608" y="4020311"/>
            <a:ext cx="3840480" cy="2433828"/>
          </a:xfrm>
          <a:prstGeom prst="rect">
            <a:avLst/>
          </a:prstGeom>
        </p:spPr>
      </p:pic>
      <p:sp>
        <p:nvSpPr>
          <p:cNvPr id="31" name="object 31"/>
          <p:cNvSpPr/>
          <p:nvPr/>
        </p:nvSpPr>
        <p:spPr>
          <a:xfrm>
            <a:off x="112776" y="2302764"/>
            <a:ext cx="3870960" cy="1569720"/>
          </a:xfrm>
          <a:custGeom>
            <a:avLst/>
            <a:gdLst/>
            <a:ahLst/>
            <a:cxnLst/>
            <a:rect l="l" t="t" r="r" b="b"/>
            <a:pathLst>
              <a:path w="3870960" h="1569720">
                <a:moveTo>
                  <a:pt x="3870960" y="0"/>
                </a:moveTo>
                <a:lnTo>
                  <a:pt x="0" y="0"/>
                </a:lnTo>
                <a:lnTo>
                  <a:pt x="0" y="1569720"/>
                </a:lnTo>
                <a:lnTo>
                  <a:pt x="3870960" y="1569720"/>
                </a:lnTo>
                <a:lnTo>
                  <a:pt x="387096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112776" y="2302764"/>
            <a:ext cx="3870960" cy="1569720"/>
          </a:xfrm>
          <a:prstGeom prst="rect">
            <a:avLst/>
          </a:prstGeom>
          <a:ln w="9525">
            <a:solidFill>
              <a:srgbClr val="4471C4"/>
            </a:solidFill>
          </a:ln>
        </p:spPr>
        <p:txBody>
          <a:bodyPr vert="horz" wrap="square" lIns="0" tIns="37465" rIns="0" bIns="0" rtlCol="0">
            <a:spAutoFit/>
          </a:bodyPr>
          <a:lstStyle/>
          <a:p>
            <a:pPr marL="433705" marR="111125" indent="-342900">
              <a:lnSpc>
                <a:spcPct val="100000"/>
              </a:lnSpc>
              <a:spcBef>
                <a:spcPts val="295"/>
              </a:spcBef>
              <a:tabLst>
                <a:tab pos="433705" algn="l"/>
              </a:tabLst>
            </a:pPr>
            <a:r>
              <a:rPr sz="1200" spc="-25" dirty="0">
                <a:latin typeface="Calibri"/>
                <a:cs typeface="Calibri"/>
              </a:rPr>
              <a:t>1.</a:t>
            </a:r>
            <a:r>
              <a:rPr sz="1200" dirty="0">
                <a:latin typeface="Calibri"/>
                <a:cs typeface="Calibri"/>
              </a:rPr>
              <a:t>	</a:t>
            </a:r>
            <a:r>
              <a:rPr sz="1200" spc="-10" dirty="0">
                <a:latin typeface="Calibri"/>
                <a:cs typeface="Calibri"/>
              </a:rPr>
              <a:t>Create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API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GET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request,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normalize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data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and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read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in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spc="-25" dirty="0">
                <a:latin typeface="Calibri"/>
                <a:cs typeface="Calibri"/>
              </a:rPr>
              <a:t>to </a:t>
            </a:r>
            <a:r>
              <a:rPr sz="1200" dirty="0">
                <a:latin typeface="Calibri"/>
                <a:cs typeface="Calibri"/>
              </a:rPr>
              <a:t>a</a:t>
            </a:r>
            <a:r>
              <a:rPr sz="1200" spc="-10" dirty="0">
                <a:latin typeface="Calibri"/>
                <a:cs typeface="Calibri"/>
              </a:rPr>
              <a:t> Dataframe: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33" name="object 3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78507" y="4413503"/>
            <a:ext cx="1306068" cy="2380485"/>
          </a:xfrm>
          <a:prstGeom prst="rect">
            <a:avLst/>
          </a:prstGeom>
        </p:spPr>
      </p:pic>
      <p:grpSp>
        <p:nvGrpSpPr>
          <p:cNvPr id="34" name="object 34"/>
          <p:cNvGrpSpPr/>
          <p:nvPr/>
        </p:nvGrpSpPr>
        <p:grpSpPr>
          <a:xfrm>
            <a:off x="563880" y="2304288"/>
            <a:ext cx="11544300" cy="2862580"/>
            <a:chOff x="563880" y="2304288"/>
            <a:chExt cx="11544300" cy="2862580"/>
          </a:xfrm>
        </p:grpSpPr>
        <p:pic>
          <p:nvPicPr>
            <p:cNvPr id="35" name="object 3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63880" y="2743200"/>
              <a:ext cx="3369564" cy="568451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83692" y="3410712"/>
              <a:ext cx="2898647" cy="384048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8936736" y="2304288"/>
              <a:ext cx="3171825" cy="2862580"/>
            </a:xfrm>
            <a:custGeom>
              <a:avLst/>
              <a:gdLst/>
              <a:ahLst/>
              <a:cxnLst/>
              <a:rect l="l" t="t" r="r" b="b"/>
              <a:pathLst>
                <a:path w="3171825" h="2862579">
                  <a:moveTo>
                    <a:pt x="3171444" y="0"/>
                  </a:moveTo>
                  <a:lnTo>
                    <a:pt x="0" y="0"/>
                  </a:lnTo>
                  <a:lnTo>
                    <a:pt x="0" y="2862072"/>
                  </a:lnTo>
                  <a:lnTo>
                    <a:pt x="3171444" y="2862072"/>
                  </a:lnTo>
                  <a:lnTo>
                    <a:pt x="317144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8936735" y="2304288"/>
            <a:ext cx="3171825" cy="2862580"/>
          </a:xfrm>
          <a:prstGeom prst="rect">
            <a:avLst/>
          </a:prstGeom>
          <a:ln w="9525">
            <a:solidFill>
              <a:srgbClr val="4471C4"/>
            </a:solidFill>
          </a:ln>
        </p:spPr>
        <p:txBody>
          <a:bodyPr vert="horz" wrap="square" lIns="0" tIns="36830" rIns="0" bIns="0" rtlCol="0">
            <a:spAutoFit/>
          </a:bodyPr>
          <a:lstStyle/>
          <a:p>
            <a:pPr marL="435609" marR="262890" indent="-342900">
              <a:lnSpc>
                <a:spcPct val="100000"/>
              </a:lnSpc>
              <a:spcBef>
                <a:spcPts val="290"/>
              </a:spcBef>
              <a:tabLst>
                <a:tab pos="435609" algn="l"/>
              </a:tabLst>
            </a:pPr>
            <a:r>
              <a:rPr sz="1200" spc="-25" dirty="0">
                <a:latin typeface="Calibri"/>
                <a:cs typeface="Calibri"/>
              </a:rPr>
              <a:t>4.</a:t>
            </a:r>
            <a:r>
              <a:rPr sz="1200" dirty="0">
                <a:latin typeface="Calibri"/>
                <a:cs typeface="Calibri"/>
              </a:rPr>
              <a:t>	</a:t>
            </a:r>
            <a:r>
              <a:rPr sz="1200" spc="-10" dirty="0">
                <a:latin typeface="Calibri"/>
                <a:cs typeface="Calibri"/>
              </a:rPr>
              <a:t>Create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Dataframe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from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dictionary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spc="-25" dirty="0">
                <a:latin typeface="Calibri"/>
                <a:cs typeface="Calibri"/>
              </a:rPr>
              <a:t>and </a:t>
            </a:r>
            <a:r>
              <a:rPr sz="1200" dirty="0">
                <a:latin typeface="Calibri"/>
                <a:cs typeface="Calibri"/>
              </a:rPr>
              <a:t>filter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to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keep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only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the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Falcon9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launches: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9005316" y="2822448"/>
            <a:ext cx="3065145" cy="1591310"/>
            <a:chOff x="9005316" y="2822448"/>
            <a:chExt cx="3065145" cy="1591310"/>
          </a:xfrm>
        </p:grpSpPr>
        <p:pic>
          <p:nvPicPr>
            <p:cNvPr id="40" name="object 4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005316" y="2822448"/>
              <a:ext cx="2612135" cy="454151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006840" y="3534156"/>
              <a:ext cx="3063240" cy="402335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005316" y="4087368"/>
              <a:ext cx="3064764" cy="326136"/>
            </a:xfrm>
            <a:prstGeom prst="rect">
              <a:avLst/>
            </a:prstGeom>
          </p:spPr>
        </p:pic>
      </p:grpSp>
      <p:sp>
        <p:nvSpPr>
          <p:cNvPr id="44" name="object 4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8</a:t>
            </a:fld>
            <a:endParaRPr spc="45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01369" y="570052"/>
            <a:ext cx="525335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45" dirty="0"/>
              <a:t>Data</a:t>
            </a:r>
            <a:r>
              <a:rPr spc="-90" dirty="0"/>
              <a:t> </a:t>
            </a:r>
            <a:r>
              <a:rPr spc="-55" dirty="0"/>
              <a:t>Collection</a:t>
            </a:r>
            <a:r>
              <a:rPr spc="-70" dirty="0"/>
              <a:t> </a:t>
            </a:r>
            <a:r>
              <a:rPr dirty="0"/>
              <a:t>-</a:t>
            </a:r>
            <a:r>
              <a:rPr spc="-85" dirty="0"/>
              <a:t> </a:t>
            </a:r>
            <a:r>
              <a:rPr spc="-105" dirty="0"/>
              <a:t>Scraping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02512" y="3395728"/>
            <a:ext cx="351155" cy="321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430"/>
              </a:lnSpc>
              <a:tabLst>
                <a:tab pos="227965" algn="l"/>
              </a:tabLst>
            </a:pPr>
            <a:r>
              <a:rPr sz="2200" spc="-50" dirty="0">
                <a:solidFill>
                  <a:srgbClr val="292929"/>
                </a:solidFill>
                <a:latin typeface="Arial MT"/>
                <a:cs typeface="Arial MT"/>
              </a:rPr>
              <a:t>•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	</a:t>
            </a:r>
            <a:r>
              <a:rPr sz="2200" spc="-180" dirty="0">
                <a:solidFill>
                  <a:srgbClr val="292929"/>
                </a:solidFill>
                <a:latin typeface="Microsoft Sans Serif"/>
                <a:cs typeface="Microsoft Sans Serif"/>
              </a:rPr>
              <a:t>c</a:t>
            </a:r>
            <a:endParaRPr sz="2200">
              <a:latin typeface="Microsoft Sans Serif"/>
              <a:cs typeface="Microsoft Sans Serif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961389" y="1088136"/>
            <a:ext cx="9549765" cy="1472565"/>
            <a:chOff x="961389" y="1088136"/>
            <a:chExt cx="9549765" cy="1472565"/>
          </a:xfrm>
        </p:grpSpPr>
        <p:sp>
          <p:nvSpPr>
            <p:cNvPr id="5" name="object 5"/>
            <p:cNvSpPr/>
            <p:nvPr/>
          </p:nvSpPr>
          <p:spPr>
            <a:xfrm>
              <a:off x="1738883" y="1088136"/>
              <a:ext cx="8772525" cy="1472565"/>
            </a:xfrm>
            <a:custGeom>
              <a:avLst/>
              <a:gdLst/>
              <a:ahLst/>
              <a:cxnLst/>
              <a:rect l="l" t="t" r="r" b="b"/>
              <a:pathLst>
                <a:path w="8772525" h="1472564">
                  <a:moveTo>
                    <a:pt x="8036052" y="0"/>
                  </a:moveTo>
                  <a:lnTo>
                    <a:pt x="8036052" y="368046"/>
                  </a:lnTo>
                  <a:lnTo>
                    <a:pt x="0" y="368046"/>
                  </a:lnTo>
                  <a:lnTo>
                    <a:pt x="0" y="1104138"/>
                  </a:lnTo>
                  <a:lnTo>
                    <a:pt x="8036052" y="1104138"/>
                  </a:lnTo>
                  <a:lnTo>
                    <a:pt x="8036052" y="1472184"/>
                  </a:lnTo>
                  <a:lnTo>
                    <a:pt x="8772144" y="736091"/>
                  </a:lnTo>
                  <a:lnTo>
                    <a:pt x="8036052" y="0"/>
                  </a:lnTo>
                  <a:close/>
                </a:path>
              </a:pathLst>
            </a:custGeom>
            <a:solidFill>
              <a:srgbClr val="CFD4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967739" y="1530095"/>
              <a:ext cx="1651000" cy="588645"/>
            </a:xfrm>
            <a:custGeom>
              <a:avLst/>
              <a:gdLst/>
              <a:ahLst/>
              <a:cxnLst/>
              <a:rect l="l" t="t" r="r" b="b"/>
              <a:pathLst>
                <a:path w="1651000" h="588644">
                  <a:moveTo>
                    <a:pt x="1552448" y="0"/>
                  </a:moveTo>
                  <a:lnTo>
                    <a:pt x="98043" y="0"/>
                  </a:lnTo>
                  <a:lnTo>
                    <a:pt x="59878" y="7711"/>
                  </a:lnTo>
                  <a:lnTo>
                    <a:pt x="28714" y="28733"/>
                  </a:lnTo>
                  <a:lnTo>
                    <a:pt x="7704" y="59900"/>
                  </a:lnTo>
                  <a:lnTo>
                    <a:pt x="0" y="98043"/>
                  </a:lnTo>
                  <a:lnTo>
                    <a:pt x="0" y="490219"/>
                  </a:lnTo>
                  <a:lnTo>
                    <a:pt x="7704" y="528363"/>
                  </a:lnTo>
                  <a:lnTo>
                    <a:pt x="28714" y="559530"/>
                  </a:lnTo>
                  <a:lnTo>
                    <a:pt x="59878" y="580552"/>
                  </a:lnTo>
                  <a:lnTo>
                    <a:pt x="98043" y="588263"/>
                  </a:lnTo>
                  <a:lnTo>
                    <a:pt x="1552448" y="588263"/>
                  </a:lnTo>
                  <a:lnTo>
                    <a:pt x="1590591" y="580552"/>
                  </a:lnTo>
                  <a:lnTo>
                    <a:pt x="1621758" y="559530"/>
                  </a:lnTo>
                  <a:lnTo>
                    <a:pt x="1642780" y="528363"/>
                  </a:lnTo>
                  <a:lnTo>
                    <a:pt x="1650491" y="490219"/>
                  </a:lnTo>
                  <a:lnTo>
                    <a:pt x="1650491" y="98043"/>
                  </a:lnTo>
                  <a:lnTo>
                    <a:pt x="1642780" y="59900"/>
                  </a:lnTo>
                  <a:lnTo>
                    <a:pt x="1621758" y="28733"/>
                  </a:lnTo>
                  <a:lnTo>
                    <a:pt x="1590591" y="7711"/>
                  </a:lnTo>
                  <a:lnTo>
                    <a:pt x="1552448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967739" y="1530095"/>
              <a:ext cx="1651000" cy="588645"/>
            </a:xfrm>
            <a:custGeom>
              <a:avLst/>
              <a:gdLst/>
              <a:ahLst/>
              <a:cxnLst/>
              <a:rect l="l" t="t" r="r" b="b"/>
              <a:pathLst>
                <a:path w="1651000" h="588644">
                  <a:moveTo>
                    <a:pt x="0" y="98043"/>
                  </a:moveTo>
                  <a:lnTo>
                    <a:pt x="7704" y="59900"/>
                  </a:lnTo>
                  <a:lnTo>
                    <a:pt x="28714" y="28733"/>
                  </a:lnTo>
                  <a:lnTo>
                    <a:pt x="59878" y="7711"/>
                  </a:lnTo>
                  <a:lnTo>
                    <a:pt x="98043" y="0"/>
                  </a:lnTo>
                  <a:lnTo>
                    <a:pt x="1552448" y="0"/>
                  </a:lnTo>
                  <a:lnTo>
                    <a:pt x="1590591" y="7711"/>
                  </a:lnTo>
                  <a:lnTo>
                    <a:pt x="1621758" y="28733"/>
                  </a:lnTo>
                  <a:lnTo>
                    <a:pt x="1642780" y="59900"/>
                  </a:lnTo>
                  <a:lnTo>
                    <a:pt x="1650491" y="98043"/>
                  </a:lnTo>
                  <a:lnTo>
                    <a:pt x="1650491" y="490219"/>
                  </a:lnTo>
                  <a:lnTo>
                    <a:pt x="1642780" y="528363"/>
                  </a:lnTo>
                  <a:lnTo>
                    <a:pt x="1621758" y="559530"/>
                  </a:lnTo>
                  <a:lnTo>
                    <a:pt x="1590591" y="580552"/>
                  </a:lnTo>
                  <a:lnTo>
                    <a:pt x="1552448" y="588263"/>
                  </a:lnTo>
                  <a:lnTo>
                    <a:pt x="98043" y="588263"/>
                  </a:lnTo>
                  <a:lnTo>
                    <a:pt x="59878" y="580552"/>
                  </a:lnTo>
                  <a:lnTo>
                    <a:pt x="28714" y="559530"/>
                  </a:lnTo>
                  <a:lnTo>
                    <a:pt x="7704" y="528363"/>
                  </a:lnTo>
                  <a:lnTo>
                    <a:pt x="0" y="490219"/>
                  </a:lnTo>
                  <a:lnTo>
                    <a:pt x="0" y="98043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1171143" y="1650873"/>
            <a:ext cx="1242060" cy="317500"/>
          </a:xfrm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117475" marR="5080" indent="-105410">
              <a:lnSpc>
                <a:spcPts val="1100"/>
              </a:lnSpc>
              <a:spcBef>
                <a:spcPts val="215"/>
              </a:spcBef>
            </a:pP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1.</a:t>
            </a:r>
            <a:r>
              <a:rPr sz="10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Perform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HTTP GET</a:t>
            </a:r>
            <a:r>
              <a:rPr sz="10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2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 request</a:t>
            </a:r>
            <a:r>
              <a:rPr sz="10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HTML</a:t>
            </a:r>
            <a:r>
              <a:rPr sz="10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20" dirty="0">
                <a:solidFill>
                  <a:srgbClr val="FFFFFF"/>
                </a:solidFill>
                <a:latin typeface="Calibri"/>
                <a:cs typeface="Calibri"/>
              </a:rPr>
              <a:t>page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2694177" y="1523746"/>
            <a:ext cx="1663700" cy="601345"/>
            <a:chOff x="2694177" y="1523746"/>
            <a:chExt cx="1663700" cy="601345"/>
          </a:xfrm>
        </p:grpSpPr>
        <p:sp>
          <p:nvSpPr>
            <p:cNvPr id="10" name="object 10"/>
            <p:cNvSpPr/>
            <p:nvPr/>
          </p:nvSpPr>
          <p:spPr>
            <a:xfrm>
              <a:off x="2700527" y="1530096"/>
              <a:ext cx="1651000" cy="588645"/>
            </a:xfrm>
            <a:custGeom>
              <a:avLst/>
              <a:gdLst/>
              <a:ahLst/>
              <a:cxnLst/>
              <a:rect l="l" t="t" r="r" b="b"/>
              <a:pathLst>
                <a:path w="1651000" h="588644">
                  <a:moveTo>
                    <a:pt x="1552448" y="0"/>
                  </a:moveTo>
                  <a:lnTo>
                    <a:pt x="98044" y="0"/>
                  </a:lnTo>
                  <a:lnTo>
                    <a:pt x="59900" y="7711"/>
                  </a:lnTo>
                  <a:lnTo>
                    <a:pt x="28733" y="28733"/>
                  </a:lnTo>
                  <a:lnTo>
                    <a:pt x="7711" y="59900"/>
                  </a:lnTo>
                  <a:lnTo>
                    <a:pt x="0" y="98043"/>
                  </a:lnTo>
                  <a:lnTo>
                    <a:pt x="0" y="490219"/>
                  </a:lnTo>
                  <a:lnTo>
                    <a:pt x="7711" y="528363"/>
                  </a:lnTo>
                  <a:lnTo>
                    <a:pt x="28733" y="559530"/>
                  </a:lnTo>
                  <a:lnTo>
                    <a:pt x="59900" y="580552"/>
                  </a:lnTo>
                  <a:lnTo>
                    <a:pt x="98044" y="588263"/>
                  </a:lnTo>
                  <a:lnTo>
                    <a:pt x="1552448" y="588263"/>
                  </a:lnTo>
                  <a:lnTo>
                    <a:pt x="1590591" y="580552"/>
                  </a:lnTo>
                  <a:lnTo>
                    <a:pt x="1621758" y="559530"/>
                  </a:lnTo>
                  <a:lnTo>
                    <a:pt x="1642780" y="528363"/>
                  </a:lnTo>
                  <a:lnTo>
                    <a:pt x="1650492" y="490219"/>
                  </a:lnTo>
                  <a:lnTo>
                    <a:pt x="1650492" y="98043"/>
                  </a:lnTo>
                  <a:lnTo>
                    <a:pt x="1642780" y="59900"/>
                  </a:lnTo>
                  <a:lnTo>
                    <a:pt x="1621758" y="28733"/>
                  </a:lnTo>
                  <a:lnTo>
                    <a:pt x="1590591" y="7711"/>
                  </a:lnTo>
                  <a:lnTo>
                    <a:pt x="1552448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700527" y="1530096"/>
              <a:ext cx="1651000" cy="588645"/>
            </a:xfrm>
            <a:custGeom>
              <a:avLst/>
              <a:gdLst/>
              <a:ahLst/>
              <a:cxnLst/>
              <a:rect l="l" t="t" r="r" b="b"/>
              <a:pathLst>
                <a:path w="1651000" h="588644">
                  <a:moveTo>
                    <a:pt x="0" y="98043"/>
                  </a:moveTo>
                  <a:lnTo>
                    <a:pt x="7711" y="59900"/>
                  </a:lnTo>
                  <a:lnTo>
                    <a:pt x="28733" y="28733"/>
                  </a:lnTo>
                  <a:lnTo>
                    <a:pt x="59900" y="7711"/>
                  </a:lnTo>
                  <a:lnTo>
                    <a:pt x="98044" y="0"/>
                  </a:lnTo>
                  <a:lnTo>
                    <a:pt x="1552448" y="0"/>
                  </a:lnTo>
                  <a:lnTo>
                    <a:pt x="1590591" y="7711"/>
                  </a:lnTo>
                  <a:lnTo>
                    <a:pt x="1621758" y="28733"/>
                  </a:lnTo>
                  <a:lnTo>
                    <a:pt x="1642780" y="59900"/>
                  </a:lnTo>
                  <a:lnTo>
                    <a:pt x="1650492" y="98043"/>
                  </a:lnTo>
                  <a:lnTo>
                    <a:pt x="1650492" y="490219"/>
                  </a:lnTo>
                  <a:lnTo>
                    <a:pt x="1642780" y="528363"/>
                  </a:lnTo>
                  <a:lnTo>
                    <a:pt x="1621758" y="559530"/>
                  </a:lnTo>
                  <a:lnTo>
                    <a:pt x="1590591" y="580552"/>
                  </a:lnTo>
                  <a:lnTo>
                    <a:pt x="1552448" y="588263"/>
                  </a:lnTo>
                  <a:lnTo>
                    <a:pt x="98044" y="588263"/>
                  </a:lnTo>
                  <a:lnTo>
                    <a:pt x="59900" y="580552"/>
                  </a:lnTo>
                  <a:lnTo>
                    <a:pt x="28733" y="559530"/>
                  </a:lnTo>
                  <a:lnTo>
                    <a:pt x="7711" y="528363"/>
                  </a:lnTo>
                  <a:lnTo>
                    <a:pt x="0" y="490219"/>
                  </a:lnTo>
                  <a:lnTo>
                    <a:pt x="0" y="98043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2890520" y="1650873"/>
            <a:ext cx="1268095" cy="317500"/>
          </a:xfrm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472440" marR="5080" indent="-460375">
              <a:lnSpc>
                <a:spcPts val="1100"/>
              </a:lnSpc>
              <a:spcBef>
                <a:spcPts val="215"/>
              </a:spcBef>
            </a:pP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2.</a:t>
            </a:r>
            <a:r>
              <a:rPr sz="10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Create</a:t>
            </a:r>
            <a:r>
              <a:rPr sz="10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Beautiful</a:t>
            </a:r>
            <a:r>
              <a:rPr sz="1000" spc="-20" dirty="0">
                <a:solidFill>
                  <a:srgbClr val="FFFFFF"/>
                </a:solidFill>
                <a:latin typeface="Calibri"/>
                <a:cs typeface="Calibri"/>
              </a:rPr>
              <a:t> Soap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object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4426965" y="1523746"/>
            <a:ext cx="1663700" cy="601345"/>
            <a:chOff x="4426965" y="1523746"/>
            <a:chExt cx="1663700" cy="601345"/>
          </a:xfrm>
        </p:grpSpPr>
        <p:sp>
          <p:nvSpPr>
            <p:cNvPr id="14" name="object 14"/>
            <p:cNvSpPr/>
            <p:nvPr/>
          </p:nvSpPr>
          <p:spPr>
            <a:xfrm>
              <a:off x="4433315" y="1530096"/>
              <a:ext cx="1651000" cy="588645"/>
            </a:xfrm>
            <a:custGeom>
              <a:avLst/>
              <a:gdLst/>
              <a:ahLst/>
              <a:cxnLst/>
              <a:rect l="l" t="t" r="r" b="b"/>
              <a:pathLst>
                <a:path w="1651000" h="588644">
                  <a:moveTo>
                    <a:pt x="1552448" y="0"/>
                  </a:moveTo>
                  <a:lnTo>
                    <a:pt x="98044" y="0"/>
                  </a:lnTo>
                  <a:lnTo>
                    <a:pt x="59900" y="7711"/>
                  </a:lnTo>
                  <a:lnTo>
                    <a:pt x="28733" y="28733"/>
                  </a:lnTo>
                  <a:lnTo>
                    <a:pt x="7711" y="59900"/>
                  </a:lnTo>
                  <a:lnTo>
                    <a:pt x="0" y="98043"/>
                  </a:lnTo>
                  <a:lnTo>
                    <a:pt x="0" y="490219"/>
                  </a:lnTo>
                  <a:lnTo>
                    <a:pt x="7711" y="528363"/>
                  </a:lnTo>
                  <a:lnTo>
                    <a:pt x="28733" y="559530"/>
                  </a:lnTo>
                  <a:lnTo>
                    <a:pt x="59900" y="580552"/>
                  </a:lnTo>
                  <a:lnTo>
                    <a:pt x="98044" y="588263"/>
                  </a:lnTo>
                  <a:lnTo>
                    <a:pt x="1552448" y="588263"/>
                  </a:lnTo>
                  <a:lnTo>
                    <a:pt x="1590591" y="580552"/>
                  </a:lnTo>
                  <a:lnTo>
                    <a:pt x="1621758" y="559530"/>
                  </a:lnTo>
                  <a:lnTo>
                    <a:pt x="1642780" y="528363"/>
                  </a:lnTo>
                  <a:lnTo>
                    <a:pt x="1650492" y="490219"/>
                  </a:lnTo>
                  <a:lnTo>
                    <a:pt x="1650492" y="98043"/>
                  </a:lnTo>
                  <a:lnTo>
                    <a:pt x="1642780" y="59900"/>
                  </a:lnTo>
                  <a:lnTo>
                    <a:pt x="1621758" y="28733"/>
                  </a:lnTo>
                  <a:lnTo>
                    <a:pt x="1590591" y="7711"/>
                  </a:lnTo>
                  <a:lnTo>
                    <a:pt x="1552448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433315" y="1530096"/>
              <a:ext cx="1651000" cy="588645"/>
            </a:xfrm>
            <a:custGeom>
              <a:avLst/>
              <a:gdLst/>
              <a:ahLst/>
              <a:cxnLst/>
              <a:rect l="l" t="t" r="r" b="b"/>
              <a:pathLst>
                <a:path w="1651000" h="588644">
                  <a:moveTo>
                    <a:pt x="0" y="98043"/>
                  </a:moveTo>
                  <a:lnTo>
                    <a:pt x="7711" y="59900"/>
                  </a:lnTo>
                  <a:lnTo>
                    <a:pt x="28733" y="28733"/>
                  </a:lnTo>
                  <a:lnTo>
                    <a:pt x="59900" y="7711"/>
                  </a:lnTo>
                  <a:lnTo>
                    <a:pt x="98044" y="0"/>
                  </a:lnTo>
                  <a:lnTo>
                    <a:pt x="1552448" y="0"/>
                  </a:lnTo>
                  <a:lnTo>
                    <a:pt x="1590591" y="7711"/>
                  </a:lnTo>
                  <a:lnTo>
                    <a:pt x="1621758" y="28733"/>
                  </a:lnTo>
                  <a:lnTo>
                    <a:pt x="1642780" y="59900"/>
                  </a:lnTo>
                  <a:lnTo>
                    <a:pt x="1650492" y="98043"/>
                  </a:lnTo>
                  <a:lnTo>
                    <a:pt x="1650492" y="490219"/>
                  </a:lnTo>
                  <a:lnTo>
                    <a:pt x="1642780" y="528363"/>
                  </a:lnTo>
                  <a:lnTo>
                    <a:pt x="1621758" y="559530"/>
                  </a:lnTo>
                  <a:lnTo>
                    <a:pt x="1590591" y="580552"/>
                  </a:lnTo>
                  <a:lnTo>
                    <a:pt x="1552448" y="588263"/>
                  </a:lnTo>
                  <a:lnTo>
                    <a:pt x="98044" y="588263"/>
                  </a:lnTo>
                  <a:lnTo>
                    <a:pt x="59900" y="580552"/>
                  </a:lnTo>
                  <a:lnTo>
                    <a:pt x="28733" y="559530"/>
                  </a:lnTo>
                  <a:lnTo>
                    <a:pt x="7711" y="528363"/>
                  </a:lnTo>
                  <a:lnTo>
                    <a:pt x="0" y="490219"/>
                  </a:lnTo>
                  <a:lnTo>
                    <a:pt x="0" y="98043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4611370" y="1650873"/>
            <a:ext cx="1293495" cy="317500"/>
          </a:xfrm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12700" marR="5080">
              <a:lnSpc>
                <a:spcPts val="1100"/>
              </a:lnSpc>
              <a:spcBef>
                <a:spcPts val="215"/>
              </a:spcBef>
            </a:pP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3.</a:t>
            </a:r>
            <a:r>
              <a:rPr sz="10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Extract</a:t>
            </a:r>
            <a:r>
              <a:rPr sz="10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column</a:t>
            </a:r>
            <a:r>
              <a:rPr sz="10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20" dirty="0">
                <a:solidFill>
                  <a:srgbClr val="FFFFFF"/>
                </a:solidFill>
                <a:latin typeface="Calibri"/>
                <a:cs typeface="Calibri"/>
              </a:rPr>
              <a:t>names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from</a:t>
            </a:r>
            <a:r>
              <a:rPr sz="10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HTML</a:t>
            </a:r>
            <a:r>
              <a:rPr sz="10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table</a:t>
            </a:r>
            <a:r>
              <a:rPr sz="10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header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6159753" y="1523746"/>
            <a:ext cx="1663700" cy="601345"/>
            <a:chOff x="6159753" y="1523746"/>
            <a:chExt cx="1663700" cy="601345"/>
          </a:xfrm>
        </p:grpSpPr>
        <p:sp>
          <p:nvSpPr>
            <p:cNvPr id="18" name="object 18"/>
            <p:cNvSpPr/>
            <p:nvPr/>
          </p:nvSpPr>
          <p:spPr>
            <a:xfrm>
              <a:off x="6166103" y="1530096"/>
              <a:ext cx="1651000" cy="588645"/>
            </a:xfrm>
            <a:custGeom>
              <a:avLst/>
              <a:gdLst/>
              <a:ahLst/>
              <a:cxnLst/>
              <a:rect l="l" t="t" r="r" b="b"/>
              <a:pathLst>
                <a:path w="1651000" h="588644">
                  <a:moveTo>
                    <a:pt x="1552448" y="0"/>
                  </a:moveTo>
                  <a:lnTo>
                    <a:pt x="98044" y="0"/>
                  </a:lnTo>
                  <a:lnTo>
                    <a:pt x="59900" y="7711"/>
                  </a:lnTo>
                  <a:lnTo>
                    <a:pt x="28733" y="28733"/>
                  </a:lnTo>
                  <a:lnTo>
                    <a:pt x="7711" y="59900"/>
                  </a:lnTo>
                  <a:lnTo>
                    <a:pt x="0" y="98043"/>
                  </a:lnTo>
                  <a:lnTo>
                    <a:pt x="0" y="490219"/>
                  </a:lnTo>
                  <a:lnTo>
                    <a:pt x="7711" y="528363"/>
                  </a:lnTo>
                  <a:lnTo>
                    <a:pt x="28733" y="559530"/>
                  </a:lnTo>
                  <a:lnTo>
                    <a:pt x="59900" y="580552"/>
                  </a:lnTo>
                  <a:lnTo>
                    <a:pt x="98044" y="588263"/>
                  </a:lnTo>
                  <a:lnTo>
                    <a:pt x="1552448" y="588263"/>
                  </a:lnTo>
                  <a:lnTo>
                    <a:pt x="1590591" y="580552"/>
                  </a:lnTo>
                  <a:lnTo>
                    <a:pt x="1621758" y="559530"/>
                  </a:lnTo>
                  <a:lnTo>
                    <a:pt x="1642780" y="528363"/>
                  </a:lnTo>
                  <a:lnTo>
                    <a:pt x="1650492" y="490219"/>
                  </a:lnTo>
                  <a:lnTo>
                    <a:pt x="1650492" y="98043"/>
                  </a:lnTo>
                  <a:lnTo>
                    <a:pt x="1642780" y="59900"/>
                  </a:lnTo>
                  <a:lnTo>
                    <a:pt x="1621758" y="28733"/>
                  </a:lnTo>
                  <a:lnTo>
                    <a:pt x="1590591" y="7711"/>
                  </a:lnTo>
                  <a:lnTo>
                    <a:pt x="1552448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6166103" y="1530096"/>
              <a:ext cx="1651000" cy="588645"/>
            </a:xfrm>
            <a:custGeom>
              <a:avLst/>
              <a:gdLst/>
              <a:ahLst/>
              <a:cxnLst/>
              <a:rect l="l" t="t" r="r" b="b"/>
              <a:pathLst>
                <a:path w="1651000" h="588644">
                  <a:moveTo>
                    <a:pt x="0" y="98043"/>
                  </a:moveTo>
                  <a:lnTo>
                    <a:pt x="7711" y="59900"/>
                  </a:lnTo>
                  <a:lnTo>
                    <a:pt x="28733" y="28733"/>
                  </a:lnTo>
                  <a:lnTo>
                    <a:pt x="59900" y="7711"/>
                  </a:lnTo>
                  <a:lnTo>
                    <a:pt x="98044" y="0"/>
                  </a:lnTo>
                  <a:lnTo>
                    <a:pt x="1552448" y="0"/>
                  </a:lnTo>
                  <a:lnTo>
                    <a:pt x="1590591" y="7711"/>
                  </a:lnTo>
                  <a:lnTo>
                    <a:pt x="1621758" y="28733"/>
                  </a:lnTo>
                  <a:lnTo>
                    <a:pt x="1642780" y="59900"/>
                  </a:lnTo>
                  <a:lnTo>
                    <a:pt x="1650492" y="98043"/>
                  </a:lnTo>
                  <a:lnTo>
                    <a:pt x="1650492" y="490219"/>
                  </a:lnTo>
                  <a:lnTo>
                    <a:pt x="1642780" y="528363"/>
                  </a:lnTo>
                  <a:lnTo>
                    <a:pt x="1621758" y="559530"/>
                  </a:lnTo>
                  <a:lnTo>
                    <a:pt x="1590591" y="580552"/>
                  </a:lnTo>
                  <a:lnTo>
                    <a:pt x="1552448" y="588263"/>
                  </a:lnTo>
                  <a:lnTo>
                    <a:pt x="98044" y="588263"/>
                  </a:lnTo>
                  <a:lnTo>
                    <a:pt x="59900" y="580552"/>
                  </a:lnTo>
                  <a:lnTo>
                    <a:pt x="28733" y="559530"/>
                  </a:lnTo>
                  <a:lnTo>
                    <a:pt x="7711" y="528363"/>
                  </a:lnTo>
                  <a:lnTo>
                    <a:pt x="0" y="490219"/>
                  </a:lnTo>
                  <a:lnTo>
                    <a:pt x="0" y="98043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6257925" y="1581149"/>
            <a:ext cx="1466215" cy="456565"/>
          </a:xfrm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12700" marR="5080" indent="80645">
              <a:lnSpc>
                <a:spcPts val="1100"/>
              </a:lnSpc>
              <a:spcBef>
                <a:spcPts val="215"/>
              </a:spcBef>
            </a:pP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4.</a:t>
            </a:r>
            <a:r>
              <a:rPr sz="10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Create</a:t>
            </a:r>
            <a:r>
              <a:rPr sz="10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Dictionary</a:t>
            </a:r>
            <a:r>
              <a:rPr sz="10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20" dirty="0">
                <a:solidFill>
                  <a:srgbClr val="FFFFFF"/>
                </a:solidFill>
                <a:latin typeface="Calibri"/>
                <a:cs typeface="Calibri"/>
              </a:rPr>
              <a:t>with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keys</a:t>
            </a:r>
            <a:r>
              <a:rPr sz="10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from</a:t>
            </a:r>
            <a:r>
              <a:rPr sz="10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extracted</a:t>
            </a:r>
            <a:r>
              <a:rPr sz="10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column</a:t>
            </a:r>
            <a:endParaRPr sz="1000">
              <a:latin typeface="Calibri"/>
              <a:cs typeface="Calibri"/>
            </a:endParaRPr>
          </a:p>
          <a:p>
            <a:pPr marL="563880">
              <a:lnSpc>
                <a:spcPts val="1075"/>
              </a:lnSpc>
            </a:pP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names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7892542" y="1523746"/>
            <a:ext cx="1663700" cy="601345"/>
            <a:chOff x="7892542" y="1523746"/>
            <a:chExt cx="1663700" cy="601345"/>
          </a:xfrm>
        </p:grpSpPr>
        <p:sp>
          <p:nvSpPr>
            <p:cNvPr id="22" name="object 22"/>
            <p:cNvSpPr/>
            <p:nvPr/>
          </p:nvSpPr>
          <p:spPr>
            <a:xfrm>
              <a:off x="7898892" y="1530096"/>
              <a:ext cx="1651000" cy="588645"/>
            </a:xfrm>
            <a:custGeom>
              <a:avLst/>
              <a:gdLst/>
              <a:ahLst/>
              <a:cxnLst/>
              <a:rect l="l" t="t" r="r" b="b"/>
              <a:pathLst>
                <a:path w="1651000" h="588644">
                  <a:moveTo>
                    <a:pt x="1552448" y="0"/>
                  </a:moveTo>
                  <a:lnTo>
                    <a:pt x="98043" y="0"/>
                  </a:lnTo>
                  <a:lnTo>
                    <a:pt x="59900" y="7711"/>
                  </a:lnTo>
                  <a:lnTo>
                    <a:pt x="28733" y="28733"/>
                  </a:lnTo>
                  <a:lnTo>
                    <a:pt x="7711" y="59900"/>
                  </a:lnTo>
                  <a:lnTo>
                    <a:pt x="0" y="98043"/>
                  </a:lnTo>
                  <a:lnTo>
                    <a:pt x="0" y="490219"/>
                  </a:lnTo>
                  <a:lnTo>
                    <a:pt x="7711" y="528363"/>
                  </a:lnTo>
                  <a:lnTo>
                    <a:pt x="28733" y="559530"/>
                  </a:lnTo>
                  <a:lnTo>
                    <a:pt x="59900" y="580552"/>
                  </a:lnTo>
                  <a:lnTo>
                    <a:pt x="98043" y="588263"/>
                  </a:lnTo>
                  <a:lnTo>
                    <a:pt x="1552448" y="588263"/>
                  </a:lnTo>
                  <a:lnTo>
                    <a:pt x="1590591" y="580552"/>
                  </a:lnTo>
                  <a:lnTo>
                    <a:pt x="1621758" y="559530"/>
                  </a:lnTo>
                  <a:lnTo>
                    <a:pt x="1642780" y="528363"/>
                  </a:lnTo>
                  <a:lnTo>
                    <a:pt x="1650491" y="490219"/>
                  </a:lnTo>
                  <a:lnTo>
                    <a:pt x="1650491" y="98043"/>
                  </a:lnTo>
                  <a:lnTo>
                    <a:pt x="1642780" y="59900"/>
                  </a:lnTo>
                  <a:lnTo>
                    <a:pt x="1621758" y="28733"/>
                  </a:lnTo>
                  <a:lnTo>
                    <a:pt x="1590591" y="7711"/>
                  </a:lnTo>
                  <a:lnTo>
                    <a:pt x="1552448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7898892" y="1530096"/>
              <a:ext cx="1651000" cy="588645"/>
            </a:xfrm>
            <a:custGeom>
              <a:avLst/>
              <a:gdLst/>
              <a:ahLst/>
              <a:cxnLst/>
              <a:rect l="l" t="t" r="r" b="b"/>
              <a:pathLst>
                <a:path w="1651000" h="588644">
                  <a:moveTo>
                    <a:pt x="0" y="98043"/>
                  </a:moveTo>
                  <a:lnTo>
                    <a:pt x="7711" y="59900"/>
                  </a:lnTo>
                  <a:lnTo>
                    <a:pt x="28733" y="28733"/>
                  </a:lnTo>
                  <a:lnTo>
                    <a:pt x="59900" y="7711"/>
                  </a:lnTo>
                  <a:lnTo>
                    <a:pt x="98043" y="0"/>
                  </a:lnTo>
                  <a:lnTo>
                    <a:pt x="1552448" y="0"/>
                  </a:lnTo>
                  <a:lnTo>
                    <a:pt x="1590591" y="7711"/>
                  </a:lnTo>
                  <a:lnTo>
                    <a:pt x="1621758" y="28733"/>
                  </a:lnTo>
                  <a:lnTo>
                    <a:pt x="1642780" y="59900"/>
                  </a:lnTo>
                  <a:lnTo>
                    <a:pt x="1650491" y="98043"/>
                  </a:lnTo>
                  <a:lnTo>
                    <a:pt x="1650491" y="490219"/>
                  </a:lnTo>
                  <a:lnTo>
                    <a:pt x="1642780" y="528363"/>
                  </a:lnTo>
                  <a:lnTo>
                    <a:pt x="1621758" y="559530"/>
                  </a:lnTo>
                  <a:lnTo>
                    <a:pt x="1590591" y="580552"/>
                  </a:lnTo>
                  <a:lnTo>
                    <a:pt x="1552448" y="588263"/>
                  </a:lnTo>
                  <a:lnTo>
                    <a:pt x="98043" y="588263"/>
                  </a:lnTo>
                  <a:lnTo>
                    <a:pt x="59900" y="580552"/>
                  </a:lnTo>
                  <a:lnTo>
                    <a:pt x="28733" y="559530"/>
                  </a:lnTo>
                  <a:lnTo>
                    <a:pt x="7711" y="528363"/>
                  </a:lnTo>
                  <a:lnTo>
                    <a:pt x="0" y="490219"/>
                  </a:lnTo>
                  <a:lnTo>
                    <a:pt x="0" y="98043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7974330" y="1650873"/>
            <a:ext cx="1499235" cy="317500"/>
          </a:xfrm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50800" marR="5080" indent="-38100">
              <a:lnSpc>
                <a:spcPts val="1100"/>
              </a:lnSpc>
              <a:spcBef>
                <a:spcPts val="215"/>
              </a:spcBef>
            </a:pP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5.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Call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helper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functions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20" dirty="0">
                <a:solidFill>
                  <a:srgbClr val="FFFFFF"/>
                </a:solidFill>
                <a:latin typeface="Calibri"/>
                <a:cs typeface="Calibri"/>
              </a:rPr>
              <a:t>fill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up</a:t>
            </a:r>
            <a:r>
              <a:rPr sz="10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dict</a:t>
            </a:r>
            <a:r>
              <a:rPr sz="10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with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launch</a:t>
            </a:r>
            <a:r>
              <a:rPr sz="10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records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9625330" y="1523746"/>
            <a:ext cx="1663700" cy="601345"/>
            <a:chOff x="9625330" y="1523746"/>
            <a:chExt cx="1663700" cy="601345"/>
          </a:xfrm>
        </p:grpSpPr>
        <p:sp>
          <p:nvSpPr>
            <p:cNvPr id="26" name="object 26"/>
            <p:cNvSpPr/>
            <p:nvPr/>
          </p:nvSpPr>
          <p:spPr>
            <a:xfrm>
              <a:off x="9631680" y="1530096"/>
              <a:ext cx="1651000" cy="588645"/>
            </a:xfrm>
            <a:custGeom>
              <a:avLst/>
              <a:gdLst/>
              <a:ahLst/>
              <a:cxnLst/>
              <a:rect l="l" t="t" r="r" b="b"/>
              <a:pathLst>
                <a:path w="1651000" h="588644">
                  <a:moveTo>
                    <a:pt x="1552448" y="0"/>
                  </a:moveTo>
                  <a:lnTo>
                    <a:pt x="98044" y="0"/>
                  </a:lnTo>
                  <a:lnTo>
                    <a:pt x="59900" y="7711"/>
                  </a:lnTo>
                  <a:lnTo>
                    <a:pt x="28733" y="28733"/>
                  </a:lnTo>
                  <a:lnTo>
                    <a:pt x="7711" y="59900"/>
                  </a:lnTo>
                  <a:lnTo>
                    <a:pt x="0" y="98043"/>
                  </a:lnTo>
                  <a:lnTo>
                    <a:pt x="0" y="490219"/>
                  </a:lnTo>
                  <a:lnTo>
                    <a:pt x="7711" y="528363"/>
                  </a:lnTo>
                  <a:lnTo>
                    <a:pt x="28733" y="559530"/>
                  </a:lnTo>
                  <a:lnTo>
                    <a:pt x="59900" y="580552"/>
                  </a:lnTo>
                  <a:lnTo>
                    <a:pt x="98044" y="588263"/>
                  </a:lnTo>
                  <a:lnTo>
                    <a:pt x="1552448" y="588263"/>
                  </a:lnTo>
                  <a:lnTo>
                    <a:pt x="1590591" y="580552"/>
                  </a:lnTo>
                  <a:lnTo>
                    <a:pt x="1621758" y="559530"/>
                  </a:lnTo>
                  <a:lnTo>
                    <a:pt x="1642780" y="528363"/>
                  </a:lnTo>
                  <a:lnTo>
                    <a:pt x="1650492" y="490219"/>
                  </a:lnTo>
                  <a:lnTo>
                    <a:pt x="1650492" y="98043"/>
                  </a:lnTo>
                  <a:lnTo>
                    <a:pt x="1642780" y="59900"/>
                  </a:lnTo>
                  <a:lnTo>
                    <a:pt x="1621758" y="28733"/>
                  </a:lnTo>
                  <a:lnTo>
                    <a:pt x="1590591" y="7711"/>
                  </a:lnTo>
                  <a:lnTo>
                    <a:pt x="1552448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9631680" y="1530096"/>
              <a:ext cx="1651000" cy="588645"/>
            </a:xfrm>
            <a:custGeom>
              <a:avLst/>
              <a:gdLst/>
              <a:ahLst/>
              <a:cxnLst/>
              <a:rect l="l" t="t" r="r" b="b"/>
              <a:pathLst>
                <a:path w="1651000" h="588644">
                  <a:moveTo>
                    <a:pt x="0" y="98043"/>
                  </a:moveTo>
                  <a:lnTo>
                    <a:pt x="7711" y="59900"/>
                  </a:lnTo>
                  <a:lnTo>
                    <a:pt x="28733" y="28733"/>
                  </a:lnTo>
                  <a:lnTo>
                    <a:pt x="59900" y="7711"/>
                  </a:lnTo>
                  <a:lnTo>
                    <a:pt x="98044" y="0"/>
                  </a:lnTo>
                  <a:lnTo>
                    <a:pt x="1552448" y="0"/>
                  </a:lnTo>
                  <a:lnTo>
                    <a:pt x="1590591" y="7711"/>
                  </a:lnTo>
                  <a:lnTo>
                    <a:pt x="1621758" y="28733"/>
                  </a:lnTo>
                  <a:lnTo>
                    <a:pt x="1642780" y="59900"/>
                  </a:lnTo>
                  <a:lnTo>
                    <a:pt x="1650492" y="98043"/>
                  </a:lnTo>
                  <a:lnTo>
                    <a:pt x="1650492" y="490219"/>
                  </a:lnTo>
                  <a:lnTo>
                    <a:pt x="1642780" y="528363"/>
                  </a:lnTo>
                  <a:lnTo>
                    <a:pt x="1621758" y="559530"/>
                  </a:lnTo>
                  <a:lnTo>
                    <a:pt x="1590591" y="580552"/>
                  </a:lnTo>
                  <a:lnTo>
                    <a:pt x="1552448" y="588263"/>
                  </a:lnTo>
                  <a:lnTo>
                    <a:pt x="98044" y="588263"/>
                  </a:lnTo>
                  <a:lnTo>
                    <a:pt x="59900" y="580552"/>
                  </a:lnTo>
                  <a:lnTo>
                    <a:pt x="28733" y="559530"/>
                  </a:lnTo>
                  <a:lnTo>
                    <a:pt x="7711" y="528363"/>
                  </a:lnTo>
                  <a:lnTo>
                    <a:pt x="0" y="490219"/>
                  </a:lnTo>
                  <a:lnTo>
                    <a:pt x="0" y="98043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9830816" y="1650873"/>
            <a:ext cx="1255395" cy="317500"/>
          </a:xfrm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352425" marR="5080" indent="-340360">
              <a:lnSpc>
                <a:spcPts val="1100"/>
              </a:lnSpc>
              <a:spcBef>
                <a:spcPts val="215"/>
              </a:spcBef>
            </a:pP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6.</a:t>
            </a:r>
            <a:r>
              <a:rPr sz="10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Convert</a:t>
            </a:r>
            <a:r>
              <a:rPr sz="10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Dictionary</a:t>
            </a:r>
            <a:r>
              <a:rPr sz="10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2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 Dataframe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929639" y="3749040"/>
            <a:ext cx="3869690" cy="646430"/>
          </a:xfrm>
          <a:custGeom>
            <a:avLst/>
            <a:gdLst/>
            <a:ahLst/>
            <a:cxnLst/>
            <a:rect l="l" t="t" r="r" b="b"/>
            <a:pathLst>
              <a:path w="3869690" h="646429">
                <a:moveTo>
                  <a:pt x="3869436" y="0"/>
                </a:moveTo>
                <a:lnTo>
                  <a:pt x="0" y="0"/>
                </a:lnTo>
                <a:lnTo>
                  <a:pt x="0" y="646175"/>
                </a:lnTo>
                <a:lnTo>
                  <a:pt x="3869436" y="646175"/>
                </a:lnTo>
                <a:lnTo>
                  <a:pt x="386943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929639" y="3749040"/>
            <a:ext cx="3869690" cy="646430"/>
          </a:xfrm>
          <a:prstGeom prst="rect">
            <a:avLst/>
          </a:prstGeom>
          <a:ln w="9525">
            <a:solidFill>
              <a:srgbClr val="4471C4"/>
            </a:solidFill>
          </a:ln>
        </p:spPr>
        <p:txBody>
          <a:bodyPr vert="horz" wrap="square" lIns="0" tIns="37465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295"/>
              </a:spcBef>
            </a:pPr>
            <a:r>
              <a:rPr sz="1200" dirty="0">
                <a:latin typeface="Calibri"/>
                <a:cs typeface="Calibri"/>
              </a:rPr>
              <a:t>2.</a:t>
            </a:r>
            <a:r>
              <a:rPr sz="1200" spc="160" dirty="0">
                <a:latin typeface="Calibri"/>
                <a:cs typeface="Calibri"/>
              </a:rPr>
              <a:t>  </a:t>
            </a:r>
            <a:r>
              <a:rPr sz="1200" spc="-10" dirty="0">
                <a:latin typeface="Calibri"/>
                <a:cs typeface="Calibri"/>
              </a:rPr>
              <a:t>Create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Beautiful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Soap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object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911352" y="4456174"/>
            <a:ext cx="3870960" cy="2308860"/>
          </a:xfrm>
          <a:custGeom>
            <a:avLst/>
            <a:gdLst/>
            <a:ahLst/>
            <a:cxnLst/>
            <a:rect l="l" t="t" r="r" b="b"/>
            <a:pathLst>
              <a:path w="3870960" h="2308859">
                <a:moveTo>
                  <a:pt x="3870960" y="0"/>
                </a:moveTo>
                <a:lnTo>
                  <a:pt x="0" y="0"/>
                </a:lnTo>
                <a:lnTo>
                  <a:pt x="0" y="2308860"/>
                </a:lnTo>
                <a:lnTo>
                  <a:pt x="3870960" y="2308860"/>
                </a:lnTo>
                <a:lnTo>
                  <a:pt x="387096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911352" y="4456174"/>
            <a:ext cx="3870960" cy="2308860"/>
          </a:xfrm>
          <a:prstGeom prst="rect">
            <a:avLst/>
          </a:prstGeom>
          <a:ln w="9525">
            <a:solidFill>
              <a:srgbClr val="4471C4"/>
            </a:solidFill>
          </a:ln>
        </p:spPr>
        <p:txBody>
          <a:bodyPr vert="horz" wrap="square" lIns="0" tIns="38100" rIns="0" bIns="0" rtlCol="0">
            <a:spAutoFit/>
          </a:bodyPr>
          <a:lstStyle/>
          <a:p>
            <a:pPr marL="433705" marR="186055" indent="-342900">
              <a:lnSpc>
                <a:spcPct val="100000"/>
              </a:lnSpc>
              <a:spcBef>
                <a:spcPts val="300"/>
              </a:spcBef>
              <a:tabLst>
                <a:tab pos="433705" algn="l"/>
              </a:tabLst>
            </a:pPr>
            <a:r>
              <a:rPr sz="1200" spc="-25" dirty="0">
                <a:latin typeface="Calibri"/>
                <a:cs typeface="Calibri"/>
              </a:rPr>
              <a:t>3.</a:t>
            </a:r>
            <a:r>
              <a:rPr sz="1200" dirty="0">
                <a:latin typeface="Calibri"/>
                <a:cs typeface="Calibri"/>
              </a:rPr>
              <a:t>	Find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all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the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tables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on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the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Wiki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page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and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extract relevant</a:t>
            </a:r>
            <a:r>
              <a:rPr sz="1200" spc="-5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column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names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from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the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HTML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table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header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929639" y="2302764"/>
            <a:ext cx="3869690" cy="1385570"/>
          </a:xfrm>
          <a:custGeom>
            <a:avLst/>
            <a:gdLst/>
            <a:ahLst/>
            <a:cxnLst/>
            <a:rect l="l" t="t" r="r" b="b"/>
            <a:pathLst>
              <a:path w="3869690" h="1385570">
                <a:moveTo>
                  <a:pt x="3869436" y="0"/>
                </a:moveTo>
                <a:lnTo>
                  <a:pt x="0" y="0"/>
                </a:lnTo>
                <a:lnTo>
                  <a:pt x="0" y="1385316"/>
                </a:lnTo>
                <a:lnTo>
                  <a:pt x="3869436" y="1385316"/>
                </a:lnTo>
                <a:lnTo>
                  <a:pt x="386943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929639" y="2302764"/>
            <a:ext cx="3869690" cy="1385570"/>
          </a:xfrm>
          <a:prstGeom prst="rect">
            <a:avLst/>
          </a:prstGeom>
          <a:ln w="9525">
            <a:solidFill>
              <a:srgbClr val="4471C4"/>
            </a:solidFill>
          </a:ln>
        </p:spPr>
        <p:txBody>
          <a:bodyPr vert="horz" wrap="square" lIns="0" tIns="37465" rIns="0" bIns="0" rtlCol="0">
            <a:spAutoFit/>
          </a:bodyPr>
          <a:lstStyle/>
          <a:p>
            <a:pPr marL="433070" marR="349885" indent="-342900">
              <a:lnSpc>
                <a:spcPct val="100000"/>
              </a:lnSpc>
              <a:spcBef>
                <a:spcPts val="295"/>
              </a:spcBef>
              <a:tabLst>
                <a:tab pos="433070" algn="l"/>
              </a:tabLst>
            </a:pPr>
            <a:r>
              <a:rPr sz="1200" spc="-25" dirty="0">
                <a:latin typeface="Calibri"/>
                <a:cs typeface="Calibri"/>
              </a:rPr>
              <a:t>1.</a:t>
            </a:r>
            <a:r>
              <a:rPr sz="1200" dirty="0">
                <a:latin typeface="Calibri"/>
                <a:cs typeface="Calibri"/>
              </a:rPr>
              <a:t>	</a:t>
            </a:r>
            <a:r>
              <a:rPr sz="1200" spc="-10" dirty="0">
                <a:latin typeface="Calibri"/>
                <a:cs typeface="Calibri"/>
              </a:rPr>
              <a:t>Create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API GET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method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to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request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Falcon9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launch </a:t>
            </a:r>
            <a:r>
              <a:rPr sz="1200" dirty="0">
                <a:latin typeface="Calibri"/>
                <a:cs typeface="Calibri"/>
              </a:rPr>
              <a:t>HTML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spc="-20" dirty="0">
                <a:latin typeface="Calibri"/>
                <a:cs typeface="Calibri"/>
              </a:rPr>
              <a:t>page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4881371" y="2304288"/>
            <a:ext cx="3171825" cy="3046730"/>
          </a:xfrm>
          <a:custGeom>
            <a:avLst/>
            <a:gdLst/>
            <a:ahLst/>
            <a:cxnLst/>
            <a:rect l="l" t="t" r="r" b="b"/>
            <a:pathLst>
              <a:path w="3171825" h="3046729">
                <a:moveTo>
                  <a:pt x="3171444" y="0"/>
                </a:moveTo>
                <a:lnTo>
                  <a:pt x="0" y="0"/>
                </a:lnTo>
                <a:lnTo>
                  <a:pt x="0" y="3046476"/>
                </a:lnTo>
                <a:lnTo>
                  <a:pt x="3171444" y="3046476"/>
                </a:lnTo>
                <a:lnTo>
                  <a:pt x="31714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4881371" y="2304288"/>
            <a:ext cx="3171825" cy="3046730"/>
          </a:xfrm>
          <a:prstGeom prst="rect">
            <a:avLst/>
          </a:prstGeom>
          <a:ln w="9525">
            <a:solidFill>
              <a:srgbClr val="4471C4"/>
            </a:solidFill>
          </a:ln>
        </p:spPr>
        <p:txBody>
          <a:bodyPr vert="horz" wrap="square" lIns="0" tIns="36830" rIns="0" bIns="0" rtlCol="0">
            <a:spAutoFit/>
          </a:bodyPr>
          <a:lstStyle/>
          <a:p>
            <a:pPr marL="434340" marR="90170" indent="-342900">
              <a:lnSpc>
                <a:spcPct val="100000"/>
              </a:lnSpc>
              <a:spcBef>
                <a:spcPts val="290"/>
              </a:spcBef>
              <a:tabLst>
                <a:tab pos="434340" algn="l"/>
              </a:tabLst>
            </a:pPr>
            <a:r>
              <a:rPr sz="1200" spc="-25" dirty="0">
                <a:latin typeface="Calibri"/>
                <a:cs typeface="Calibri"/>
              </a:rPr>
              <a:t>4.</a:t>
            </a:r>
            <a:r>
              <a:rPr sz="1200" dirty="0">
                <a:latin typeface="Calibri"/>
                <a:cs typeface="Calibri"/>
              </a:rPr>
              <a:t>	</a:t>
            </a:r>
            <a:r>
              <a:rPr sz="1200" spc="-10" dirty="0">
                <a:latin typeface="Calibri"/>
                <a:cs typeface="Calibri"/>
              </a:rPr>
              <a:t>Create</a:t>
            </a:r>
            <a:r>
              <a:rPr sz="1200" spc="-4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an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empty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Dictionary</a:t>
            </a:r>
            <a:r>
              <a:rPr sz="1200" spc="-4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with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keys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spc="-20" dirty="0">
                <a:latin typeface="Calibri"/>
                <a:cs typeface="Calibri"/>
              </a:rPr>
              <a:t>from </a:t>
            </a:r>
            <a:r>
              <a:rPr sz="1200" spc="-10" dirty="0">
                <a:latin typeface="Calibri"/>
                <a:cs typeface="Calibri"/>
              </a:rPr>
              <a:t>extracted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column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names: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981455" y="2304288"/>
            <a:ext cx="10335895" cy="4357370"/>
            <a:chOff x="981455" y="2304288"/>
            <a:chExt cx="10335895" cy="4357370"/>
          </a:xfrm>
        </p:grpSpPr>
        <p:pic>
          <p:nvPicPr>
            <p:cNvPr id="38" name="object 3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83563" y="2778252"/>
              <a:ext cx="3531108" cy="236220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83563" y="3127248"/>
              <a:ext cx="3171443" cy="291084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81455" y="4020311"/>
              <a:ext cx="3448812" cy="263651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51559" y="5009388"/>
              <a:ext cx="3066288" cy="256031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51559" y="5311139"/>
              <a:ext cx="3090672" cy="1350264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297423" y="2758440"/>
              <a:ext cx="2554224" cy="2442972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8145779" y="2304288"/>
              <a:ext cx="3171825" cy="2123440"/>
            </a:xfrm>
            <a:custGeom>
              <a:avLst/>
              <a:gdLst/>
              <a:ahLst/>
              <a:cxnLst/>
              <a:rect l="l" t="t" r="r" b="b"/>
              <a:pathLst>
                <a:path w="3171825" h="2123440">
                  <a:moveTo>
                    <a:pt x="3171444" y="0"/>
                  </a:moveTo>
                  <a:lnTo>
                    <a:pt x="0" y="0"/>
                  </a:lnTo>
                  <a:lnTo>
                    <a:pt x="0" y="2122932"/>
                  </a:lnTo>
                  <a:lnTo>
                    <a:pt x="3171444" y="2122932"/>
                  </a:lnTo>
                  <a:lnTo>
                    <a:pt x="317144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5" name="object 45"/>
          <p:cNvSpPr txBox="1"/>
          <p:nvPr/>
        </p:nvSpPr>
        <p:spPr>
          <a:xfrm>
            <a:off x="8145780" y="2304288"/>
            <a:ext cx="3171825" cy="2123440"/>
          </a:xfrm>
          <a:prstGeom prst="rect">
            <a:avLst/>
          </a:prstGeom>
          <a:ln w="9525">
            <a:solidFill>
              <a:srgbClr val="4471C4"/>
            </a:solidFill>
          </a:ln>
        </p:spPr>
        <p:txBody>
          <a:bodyPr vert="horz" wrap="square" lIns="0" tIns="36830" rIns="0" bIns="0" rtlCol="0">
            <a:spAutoFit/>
          </a:bodyPr>
          <a:lstStyle/>
          <a:p>
            <a:pPr marL="320040" marR="229235" indent="-228600">
              <a:lnSpc>
                <a:spcPct val="100000"/>
              </a:lnSpc>
              <a:spcBef>
                <a:spcPts val="290"/>
              </a:spcBef>
              <a:buAutoNum type="arabicPeriod" startAt="5"/>
              <a:tabLst>
                <a:tab pos="320040" algn="l"/>
              </a:tabLst>
            </a:pPr>
            <a:r>
              <a:rPr sz="1200" dirty="0">
                <a:latin typeface="Calibri"/>
                <a:cs typeface="Calibri"/>
              </a:rPr>
              <a:t>Fill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up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the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launch_dict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with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launch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records extracted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from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table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spc="-20" dirty="0">
                <a:latin typeface="Calibri"/>
                <a:cs typeface="Calibri"/>
              </a:rPr>
              <a:t>rows.</a:t>
            </a:r>
            <a:endParaRPr sz="1200">
              <a:latin typeface="Calibri"/>
              <a:cs typeface="Calibri"/>
            </a:endParaRPr>
          </a:p>
          <a:p>
            <a:pPr marL="891540" marR="234950" lvl="1" indent="-342900">
              <a:lnSpc>
                <a:spcPct val="100000"/>
              </a:lnSpc>
              <a:buFont typeface="Arial MT"/>
              <a:buChar char="•"/>
              <a:tabLst>
                <a:tab pos="891540" algn="l"/>
              </a:tabLst>
            </a:pPr>
            <a:r>
              <a:rPr sz="1200" dirty="0">
                <a:latin typeface="Calibri"/>
                <a:cs typeface="Calibri"/>
              </a:rPr>
              <a:t>Utilize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following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helper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functions </a:t>
            </a:r>
            <a:r>
              <a:rPr sz="1200" dirty="0">
                <a:latin typeface="Calibri"/>
                <a:cs typeface="Calibri"/>
              </a:rPr>
              <a:t>to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help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parse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HTML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spc="-20" dirty="0">
                <a:latin typeface="Calibri"/>
                <a:cs typeface="Calibri"/>
              </a:rPr>
              <a:t>data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46" name="object 46"/>
          <p:cNvGrpSpPr/>
          <p:nvPr/>
        </p:nvGrpSpPr>
        <p:grpSpPr>
          <a:xfrm>
            <a:off x="8132064" y="3119627"/>
            <a:ext cx="3171825" cy="2194560"/>
            <a:chOff x="8132064" y="3119627"/>
            <a:chExt cx="3171825" cy="2194560"/>
          </a:xfrm>
        </p:grpSpPr>
        <p:pic>
          <p:nvPicPr>
            <p:cNvPr id="47" name="object 4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555736" y="3119627"/>
              <a:ext cx="2458212" cy="228600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555736" y="3418331"/>
              <a:ext cx="2426207" cy="239267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555736" y="3749040"/>
              <a:ext cx="2458212" cy="246887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555736" y="4055363"/>
              <a:ext cx="2023872" cy="260604"/>
            </a:xfrm>
            <a:prstGeom prst="rect">
              <a:avLst/>
            </a:prstGeom>
          </p:spPr>
        </p:pic>
        <p:sp>
          <p:nvSpPr>
            <p:cNvPr id="51" name="object 51"/>
            <p:cNvSpPr/>
            <p:nvPr/>
          </p:nvSpPr>
          <p:spPr>
            <a:xfrm>
              <a:off x="8132064" y="4483608"/>
              <a:ext cx="3171825" cy="830580"/>
            </a:xfrm>
            <a:custGeom>
              <a:avLst/>
              <a:gdLst/>
              <a:ahLst/>
              <a:cxnLst/>
              <a:rect l="l" t="t" r="r" b="b"/>
              <a:pathLst>
                <a:path w="3171825" h="830579">
                  <a:moveTo>
                    <a:pt x="3171444" y="0"/>
                  </a:moveTo>
                  <a:lnTo>
                    <a:pt x="0" y="0"/>
                  </a:lnTo>
                  <a:lnTo>
                    <a:pt x="0" y="830580"/>
                  </a:lnTo>
                  <a:lnTo>
                    <a:pt x="3171444" y="830580"/>
                  </a:lnTo>
                  <a:lnTo>
                    <a:pt x="317144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2" name="object 52"/>
          <p:cNvSpPr txBox="1"/>
          <p:nvPr/>
        </p:nvSpPr>
        <p:spPr>
          <a:xfrm>
            <a:off x="8132064" y="4483608"/>
            <a:ext cx="3171825" cy="830580"/>
          </a:xfrm>
          <a:prstGeom prst="rect">
            <a:avLst/>
          </a:prstGeom>
          <a:ln w="9525">
            <a:solidFill>
              <a:srgbClr val="4471C4"/>
            </a:solidFill>
          </a:ln>
        </p:spPr>
        <p:txBody>
          <a:bodyPr vert="horz" wrap="square" lIns="0" tIns="37465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295"/>
              </a:spcBef>
            </a:pPr>
            <a:r>
              <a:rPr sz="1200" dirty="0">
                <a:latin typeface="Calibri"/>
                <a:cs typeface="Calibri"/>
              </a:rPr>
              <a:t>6.</a:t>
            </a:r>
            <a:r>
              <a:rPr sz="1200" spc="145" dirty="0">
                <a:latin typeface="Calibri"/>
                <a:cs typeface="Calibri"/>
              </a:rPr>
              <a:t>  </a:t>
            </a:r>
            <a:r>
              <a:rPr sz="1200" dirty="0">
                <a:latin typeface="Calibri"/>
                <a:cs typeface="Calibri"/>
              </a:rPr>
              <a:t>Convert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launch_dict</a:t>
            </a:r>
            <a:r>
              <a:rPr sz="1200" spc="-4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to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Dataframe: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53" name="object 53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8555735" y="4831079"/>
            <a:ext cx="2407920" cy="278892"/>
          </a:xfrm>
          <a:prstGeom prst="rect">
            <a:avLst/>
          </a:prstGeom>
        </p:spPr>
      </p:pic>
      <p:sp>
        <p:nvSpPr>
          <p:cNvPr id="55" name="object 5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9</a:t>
            </a:fld>
            <a:endParaRPr spc="45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</TotalTime>
  <Words>4041</Words>
  <Application>Microsoft Office PowerPoint</Application>
  <PresentationFormat>Widescreen</PresentationFormat>
  <Paragraphs>442</Paragraphs>
  <Slides>48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3" baseType="lpstr">
      <vt:lpstr>Arial MT</vt:lpstr>
      <vt:lpstr>Calibri</vt:lpstr>
      <vt:lpstr>Microsoft Sans Serif</vt:lpstr>
      <vt:lpstr>Times New Roman</vt:lpstr>
      <vt:lpstr>Office Theme</vt:lpstr>
      <vt:lpstr>PowerPoint Presentation</vt:lpstr>
      <vt:lpstr>Outline</vt:lpstr>
      <vt:lpstr>Executive Summary</vt:lpstr>
      <vt:lpstr>Introduction</vt:lpstr>
      <vt:lpstr>PowerPoint Presentation</vt:lpstr>
      <vt:lpstr>Methodology</vt:lpstr>
      <vt:lpstr>Data Collection</vt:lpstr>
      <vt:lpstr>Data Collection – SpaceX API</vt:lpstr>
      <vt:lpstr>Data Collection - Scraping</vt:lpstr>
      <vt:lpstr>Data Wrangling</vt:lpstr>
      <vt:lpstr>Data Wrangling – cont’d</vt:lpstr>
      <vt:lpstr>EDA with Data Visualization</vt:lpstr>
      <vt:lpstr>EDA with SQL</vt:lpstr>
      <vt:lpstr>Build an Interactive Map with Folium</vt:lpstr>
      <vt:lpstr>Build a Dashboard with Plotly Dash</vt:lpstr>
      <vt:lpstr>Predictive Analysis (Classification)</vt:lpstr>
      <vt:lpstr>Results</vt:lpstr>
      <vt:lpstr>PowerPoint Presentation</vt:lpstr>
      <vt:lpstr>Flight Number vs. Launch Site</vt:lpstr>
      <vt:lpstr>Payload vs. Launch Site</vt:lpstr>
      <vt:lpstr>Success Rate vs. Orbit Type</vt:lpstr>
      <vt:lpstr>Flight Number vs. Orbit Type</vt:lpstr>
      <vt:lpstr>Payload vs. Orbit Type</vt:lpstr>
      <vt:lpstr>Launch Success Yearly Trend</vt:lpstr>
      <vt:lpstr>All Launch Site Names</vt:lpstr>
      <vt:lpstr>Launch Site Names Begin with 'CCA'</vt:lpstr>
      <vt:lpstr>Total Payload Mass</vt:lpstr>
      <vt:lpstr>Average Payload Mass by F9 v1.1</vt:lpstr>
      <vt:lpstr>First Successful Ground Landing Date</vt:lpstr>
      <vt:lpstr>Successful Drone Ship Landing with Payload between 4000 and 6000</vt:lpstr>
      <vt:lpstr>Total Number of Successful and Failure Mission Outcomes</vt:lpstr>
      <vt:lpstr>Boosters Carried Maximum Payload</vt:lpstr>
      <vt:lpstr>2015 Launch Records</vt:lpstr>
      <vt:lpstr>Rank Landing Outcomes Between 2010-06-04 and 2017-03-20</vt:lpstr>
      <vt:lpstr>PowerPoint Presentation</vt:lpstr>
      <vt:lpstr>SpaceX Falcon9 - Launch Sites Map</vt:lpstr>
      <vt:lpstr>SpaceX Falon9 – Success/Failed Launch Map for all Launch Sites</vt:lpstr>
      <vt:lpstr>SpaceX Falcon9 – Launch Site to proximity Distance Map</vt:lpstr>
      <vt:lpstr>PowerPoint Presentation</vt:lpstr>
      <vt:lpstr>Launch Success Counts For All Sites</vt:lpstr>
      <vt:lpstr>Launch Site with Highest Launch Success Ratio</vt:lpstr>
      <vt:lpstr>Payload vs. Launch Outcome Scatter Plot for All Sites</vt:lpstr>
      <vt:lpstr>PowerPoint Presentation</vt:lpstr>
      <vt:lpstr>Classification Accuracy</vt:lpstr>
      <vt:lpstr>Confusion Matrix</vt:lpstr>
      <vt:lpstr>Conclusions</vt:lpstr>
      <vt:lpstr>Appendix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Abhishek</cp:lastModifiedBy>
  <cp:revision>1</cp:revision>
  <dcterms:created xsi:type="dcterms:W3CDTF">2024-11-03T15:48:38Z</dcterms:created>
  <dcterms:modified xsi:type="dcterms:W3CDTF">2024-11-03T15:54:51Z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2022-01-19T00:00:00Z</vt:filetime>
  </property>
  <property fmtid="{D5CDD505-2E9C-101B-9397-08002B2CF9AE}" pid="3" name="Creator">
    <vt:lpwstr>Microsoft® PowerPoint® for Microsoft 365</vt:lpwstr>
  </property>
  <property fmtid="{D5CDD505-2E9C-101B-9397-08002B2CF9AE}" pid="4" name="LastSaved">
    <vt:filetime>2024-11-03T00:00:00Z</vt:filetime>
  </property>
  <property fmtid="{D5CDD505-2E9C-101B-9397-08002B2CF9AE}" pid="5" name="Producer">
    <vt:lpwstr>Microsoft® PowerPoint® for Microsoft 365</vt:lpwstr>
  </property>
</Properties>
</file>